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60"/>
  </p:notesMasterIdLst>
  <p:sldIdLst>
    <p:sldId id="257" r:id="rId2"/>
    <p:sldId id="256" r:id="rId3"/>
    <p:sldId id="410" r:id="rId4"/>
    <p:sldId id="266" r:id="rId5"/>
    <p:sldId id="395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419" r:id="rId15"/>
    <p:sldId id="420" r:id="rId16"/>
    <p:sldId id="421" r:id="rId17"/>
    <p:sldId id="422" r:id="rId18"/>
    <p:sldId id="423" r:id="rId19"/>
    <p:sldId id="424" r:id="rId20"/>
    <p:sldId id="425" r:id="rId21"/>
    <p:sldId id="426" r:id="rId22"/>
    <p:sldId id="427" r:id="rId23"/>
    <p:sldId id="428" r:id="rId24"/>
    <p:sldId id="429" r:id="rId25"/>
    <p:sldId id="430" r:id="rId26"/>
    <p:sldId id="431" r:id="rId27"/>
    <p:sldId id="432" r:id="rId28"/>
    <p:sldId id="433" r:id="rId29"/>
    <p:sldId id="434" r:id="rId30"/>
    <p:sldId id="435" r:id="rId31"/>
    <p:sldId id="436" r:id="rId32"/>
    <p:sldId id="437" r:id="rId33"/>
    <p:sldId id="438" r:id="rId34"/>
    <p:sldId id="439" r:id="rId35"/>
    <p:sldId id="462" r:id="rId36"/>
    <p:sldId id="440" r:id="rId37"/>
    <p:sldId id="442" r:id="rId38"/>
    <p:sldId id="441" r:id="rId39"/>
    <p:sldId id="443" r:id="rId40"/>
    <p:sldId id="444" r:id="rId41"/>
    <p:sldId id="445" r:id="rId42"/>
    <p:sldId id="446" r:id="rId43"/>
    <p:sldId id="447" r:id="rId44"/>
    <p:sldId id="448" r:id="rId45"/>
    <p:sldId id="449" r:id="rId46"/>
    <p:sldId id="450" r:id="rId47"/>
    <p:sldId id="451" r:id="rId48"/>
    <p:sldId id="452" r:id="rId49"/>
    <p:sldId id="453" r:id="rId50"/>
    <p:sldId id="454" r:id="rId51"/>
    <p:sldId id="455" r:id="rId52"/>
    <p:sldId id="456" r:id="rId53"/>
    <p:sldId id="457" r:id="rId54"/>
    <p:sldId id="458" r:id="rId55"/>
    <p:sldId id="459" r:id="rId56"/>
    <p:sldId id="460" r:id="rId57"/>
    <p:sldId id="461" r:id="rId58"/>
    <p:sldId id="349" r:id="rId59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72B29F-30EA-B000-BBD0-EDA465FCB86B}" v="5" dt="2021-03-09T03:27:17.3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형원" userId="S::hwlee@live.inje.ac.kr::9177c702-8b89-4be4-a456-962f1ff8ae28" providerId="AD" clId="Web-{4B72B29F-30EA-B000-BBD0-EDA465FCB86B}"/>
    <pc:docChg chg="modSld">
      <pc:chgData name="이형원" userId="S::hwlee@live.inje.ac.kr::9177c702-8b89-4be4-a456-962f1ff8ae28" providerId="AD" clId="Web-{4B72B29F-30EA-B000-BBD0-EDA465FCB86B}" dt="2021-03-09T03:27:17.361" v="4" actId="1076"/>
      <pc:docMkLst>
        <pc:docMk/>
      </pc:docMkLst>
      <pc:sldChg chg="modSp">
        <pc:chgData name="이형원" userId="S::hwlee@live.inje.ac.kr::9177c702-8b89-4be4-a456-962f1ff8ae28" providerId="AD" clId="Web-{4B72B29F-30EA-B000-BBD0-EDA465FCB86B}" dt="2021-03-09T03:18:51.047" v="3" actId="1076"/>
        <pc:sldMkLst>
          <pc:docMk/>
          <pc:sldMk cId="2918041012" sldId="417"/>
        </pc:sldMkLst>
        <pc:grpChg chg="mod">
          <ac:chgData name="이형원" userId="S::hwlee@live.inje.ac.kr::9177c702-8b89-4be4-a456-962f1ff8ae28" providerId="AD" clId="Web-{4B72B29F-30EA-B000-BBD0-EDA465FCB86B}" dt="2021-03-09T03:18:23.344" v="0" actId="1076"/>
          <ac:grpSpMkLst>
            <pc:docMk/>
            <pc:sldMk cId="2918041012" sldId="417"/>
            <ac:grpSpMk id="4" creationId="{CB864699-1CE5-4E25-90BB-CE841B2B5534}"/>
          </ac:grpSpMkLst>
        </pc:grpChg>
        <pc:picChg chg="mod">
          <ac:chgData name="이형원" userId="S::hwlee@live.inje.ac.kr::9177c702-8b89-4be4-a456-962f1ff8ae28" providerId="AD" clId="Web-{4B72B29F-30EA-B000-BBD0-EDA465FCB86B}" dt="2021-03-09T03:18:35.687" v="1" actId="1076"/>
          <ac:picMkLst>
            <pc:docMk/>
            <pc:sldMk cId="2918041012" sldId="417"/>
            <ac:picMk id="20" creationId="{665A9785-912F-4DCC-9920-7AA23D02B17A}"/>
          </ac:picMkLst>
        </pc:picChg>
        <pc:picChg chg="mod">
          <ac:chgData name="이형원" userId="S::hwlee@live.inje.ac.kr::9177c702-8b89-4be4-a456-962f1ff8ae28" providerId="AD" clId="Web-{4B72B29F-30EA-B000-BBD0-EDA465FCB86B}" dt="2021-03-09T03:18:44.094" v="2" actId="1076"/>
          <ac:picMkLst>
            <pc:docMk/>
            <pc:sldMk cId="2918041012" sldId="417"/>
            <ac:picMk id="21" creationId="{5BD250E2-180D-4D06-AD4D-9F6A2E2F0DF4}"/>
          </ac:picMkLst>
        </pc:picChg>
        <pc:picChg chg="mod">
          <ac:chgData name="이형원" userId="S::hwlee@live.inje.ac.kr::9177c702-8b89-4be4-a456-962f1ff8ae28" providerId="AD" clId="Web-{4B72B29F-30EA-B000-BBD0-EDA465FCB86B}" dt="2021-03-09T03:18:51.047" v="3" actId="1076"/>
          <ac:picMkLst>
            <pc:docMk/>
            <pc:sldMk cId="2918041012" sldId="417"/>
            <ac:picMk id="31" creationId="{05A621E0-E742-42E6-9032-1FF6CBAE9359}"/>
          </ac:picMkLst>
        </pc:picChg>
      </pc:sldChg>
      <pc:sldChg chg="modSp">
        <pc:chgData name="이형원" userId="S::hwlee@live.inje.ac.kr::9177c702-8b89-4be4-a456-962f1ff8ae28" providerId="AD" clId="Web-{4B72B29F-30EA-B000-BBD0-EDA465FCB86B}" dt="2021-03-09T03:27:17.361" v="4" actId="1076"/>
        <pc:sldMkLst>
          <pc:docMk/>
          <pc:sldMk cId="3793038516" sldId="426"/>
        </pc:sldMkLst>
        <pc:picChg chg="mod">
          <ac:chgData name="이형원" userId="S::hwlee@live.inje.ac.kr::9177c702-8b89-4be4-a456-962f1ff8ae28" providerId="AD" clId="Web-{4B72B29F-30EA-B000-BBD0-EDA465FCB86B}" dt="2021-03-09T03:27:17.361" v="4" actId="1076"/>
          <ac:picMkLst>
            <pc:docMk/>
            <pc:sldMk cId="3793038516" sldId="426"/>
            <ac:picMk id="10" creationId="{D72BBDB6-B39D-4BA0-AEE3-35FD5181C8B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0639D-481D-4846-B978-CD06295AA0F6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45F8D-5A97-4396-AD7C-C3AEB4C27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2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D8D97-45F6-4286-A12A-BF7AFE036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C6792-224B-470D-8372-8335C2A4A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9EFE9-8414-4751-A83A-8AF4940F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0BFCF-6EFE-4EB3-8DA2-25ED249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96F39-4227-4080-9E33-F16B4973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31114-DA58-46DD-A599-21D640FF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EBCF67-58C0-4EEE-A39C-5BCD5346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B169E-5AB4-40A9-9EBE-55DB5992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3C20A-0948-428A-BCD0-CD285140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08740-E831-4315-8559-37528A34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34EC3B-4585-4890-8566-909F94B71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95C58A-1FD3-40D0-AD05-D3736FDC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E7C12-AB8C-4C0F-986D-1214D60C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33BD0-AFE1-44D5-AC81-A3A71256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04FB0-BC18-4C2B-A29A-7DB99469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30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 hasCustomPrompt="1"/>
          </p:nvPr>
        </p:nvSpPr>
        <p:spPr>
          <a:xfrm>
            <a:off x="571146" y="4797152"/>
            <a:ext cx="9985109" cy="1083079"/>
          </a:xfrm>
        </p:spPr>
        <p:txBody>
          <a:bodyPr/>
          <a:lstStyle>
            <a:lvl1pPr algn="l">
              <a:defRPr sz="3200" b="1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/>
              <a:t>Ch01 </a:t>
            </a:r>
            <a:r>
              <a:rPr lang="ko-KR" altLang="en-US" dirty="0"/>
              <a:t>유니티의 개요와 설치</a:t>
            </a:r>
          </a:p>
        </p:txBody>
      </p:sp>
      <p:pic>
        <p:nvPicPr>
          <p:cNvPr id="8" name="Picture 7" descr="한빛로고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27506" r="9941" b="6356"/>
          <a:stretch/>
        </p:blipFill>
        <p:spPr>
          <a:xfrm>
            <a:off x="9601201" y="419100"/>
            <a:ext cx="2133600" cy="381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49A739-8C4B-45F0-8236-74B9F504A4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133" y="2060848"/>
            <a:ext cx="9585064" cy="16561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E2B117A-EE3A-425B-82D2-75F79BC426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3499" y="1384316"/>
            <a:ext cx="1920213" cy="12359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37EEE51-1F51-4FBF-A54A-B532A2AC22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73340" y="3212977"/>
            <a:ext cx="1563755" cy="840691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ACFCA3-86EF-4E1A-BAF4-9413DF8B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F5833F-FFFE-496F-9B3E-3476DF1F3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E38A77-97F2-4094-9D8A-482787FF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637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911424" y="740098"/>
            <a:ext cx="5184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학습 로드맵</a:t>
            </a:r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C88672-8C5C-4CFE-97DB-BF1B4DEA67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1758" y="1772817"/>
            <a:ext cx="10448485" cy="3802941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2A588E-A051-4625-82E5-7EA157EC6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4E2B9A-9F11-43F5-819D-12418B5C9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F4A9CC-2B0C-4B24-B5F7-F41F3A413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61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1103446" y="820911"/>
            <a:ext cx="38420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목차</a:t>
            </a: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01F66F5A-8BBA-469D-99A8-A17D4EF8E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446" y="1683117"/>
            <a:ext cx="10273141" cy="122413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8FCE6C66-35BB-4D28-81CE-ECF8B0EECD0C}"/>
              </a:ext>
            </a:extLst>
          </p:cNvPr>
          <p:cNvSpPr txBox="1"/>
          <p:nvPr userDrawn="1"/>
        </p:nvSpPr>
        <p:spPr>
          <a:xfrm>
            <a:off x="1086018" y="3084385"/>
            <a:ext cx="38420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학습목표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F42DF90-CA77-438A-8AE8-1CC10D7A5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6018" y="3946591"/>
            <a:ext cx="10273141" cy="2002689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777C38-2DD9-4D41-87EC-28A1300ECFC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35C761-FD00-4DE5-B1F5-A1057451AD4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959700-F6E5-45F1-B2E3-677FEE8D372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539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1008112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457200" indent="-4572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5" name="직선 연결선 9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77E6AD-4459-4A64-B0CB-8886677558E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9CB109-D950-4160-A750-4DB3421F456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059C28-6346-45A1-B772-B0338816A5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264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CB7B-60EF-47FB-B724-CD9754DB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89712-F94B-4919-8790-7AC66DC7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BFA44-BDC1-4FAE-A38D-574AE05D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CF591B-45FD-406A-80F2-467F3A43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7F0BC-78F7-4A18-A55F-F97783E4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4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6B42B-1081-47E0-8C1F-9D0936A0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B8E18-60A9-49F5-A726-C8C89CB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BD8AC-5FA0-4713-A3AC-2255B897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7FEAA-B9E1-441A-84FD-D9433C7F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60C7F-A4FF-42F2-8C94-6D509DA2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1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44DDE-BFD3-48CA-B4C3-BBC91AF4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5E7C-BD6E-43BB-8C9F-7260D3D67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D9C091-133E-4A68-84C8-21A3CEB6A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ECDFE-AE23-470F-BC5D-9BFD9106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D294F-53E0-46E4-AFC2-B4811043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A880E-A564-4C53-8EE1-51AC74C7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E1B2A-220A-435B-BA60-90C9333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2E01BB-7BBA-467E-A918-8178D161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CCE5B-C7DB-491C-B3AC-986B201C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C7DAF6-B407-46D9-A16A-AD6F2D2A0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E7F83-3BC3-47ED-A366-0FF68E8AA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3F70AE-56D8-40D6-B0F5-668392A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19C68E-436E-47E6-ABE0-8575FA36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D4D4D-D85B-469B-9DD8-2A4BF65C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4B8AD-DCA6-4DFF-8A01-37D3B454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B6A8F3-2D76-4B55-9500-22E964F0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2F7115-03D5-4960-AD57-83AC4191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A4616E-C09C-49A5-9B46-018DCE3B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8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9E761-9420-4012-97BC-5AC075E9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73FA8D-5411-4BB3-A2A2-D5758B43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9EB728-B049-4A05-BA64-3FC433DD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7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0E87F-7284-4137-828D-9B5931C9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7DAD2-6C96-476D-9BF8-9280EC968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3EA553-B91A-4D90-A504-D0D4A4A8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64B2D-6D93-445C-B909-F836494B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B2DD0B-4304-4E7B-B730-6197FDD8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BF37F1-ACE3-4054-BB83-98AED6F4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3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A7846-05A1-43D8-8192-DF359C3E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7BF1F0-7CF6-47FA-8568-AA99D6737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D1C78E-990D-4B6F-BC32-B0ACFD301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05D8E-42AA-4651-9F25-B684A116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2AB5F6-F19D-4E5E-8F95-C39E4CC1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857AAA-BA8F-4049-9F88-FF94BABD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2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F06BCA-78D4-4377-A7BF-20E9F952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2286C-C333-4F75-8D22-79E23DAF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C8A5D-A6CF-4C8D-B7E7-684CAE595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ED48D-9B38-47F7-A2DB-DB51A79D3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9E1B4-DE91-448B-82E2-3D8992044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youtube.com/watch?v=_riranMmtvI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namu.wiki/w/%EC%95%88%ED%8B%B0%EC%97%90%EC%9D%BC%EB%A6%AC%EC%96%B4%EC%8B%B1" TargetMode="Externa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89212" y="997527"/>
            <a:ext cx="8915399" cy="2262781"/>
          </a:xfrm>
        </p:spPr>
        <p:txBody>
          <a:bodyPr/>
          <a:lstStyle/>
          <a:p>
            <a:r>
              <a:rPr lang="ko-KR" altLang="en-US" dirty="0"/>
              <a:t>게임엔진</a:t>
            </a:r>
            <a:r>
              <a:rPr lang="en-US" altLang="ko-KR" dirty="0"/>
              <a:t>1</a:t>
            </a:r>
            <a:r>
              <a:rPr lang="ko-KR" altLang="en-US" dirty="0"/>
              <a:t> 제</a:t>
            </a:r>
            <a:r>
              <a:rPr lang="en-US" altLang="ko-KR" dirty="0"/>
              <a:t>4</a:t>
            </a:r>
            <a:r>
              <a:rPr lang="ko-KR" altLang="en-US" dirty="0"/>
              <a:t>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89213" y="4094017"/>
            <a:ext cx="8915399" cy="2244437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/>
              <a:t>조명과 그림자</a:t>
            </a:r>
            <a:r>
              <a:rPr lang="en-US" altLang="ko-KR" sz="2800" dirty="0"/>
              <a:t>, </a:t>
            </a:r>
            <a:r>
              <a:rPr lang="ko-KR" altLang="en-US" sz="2800" dirty="0"/>
              <a:t>라이트 맵</a:t>
            </a:r>
            <a:endParaRPr lang="en-US" altLang="ko-KR" sz="2800" dirty="0"/>
          </a:p>
          <a:p>
            <a:pPr algn="r"/>
            <a:r>
              <a:rPr lang="ko-KR" altLang="en-US" sz="2800" dirty="0" err="1"/>
              <a:t>드론</a:t>
            </a:r>
            <a:r>
              <a:rPr lang="en-US" altLang="ko-KR" sz="2800" dirty="0"/>
              <a:t>IoT</a:t>
            </a:r>
            <a:r>
              <a:rPr lang="ko-KR" altLang="en-US" sz="2800" dirty="0"/>
              <a:t>시뮬레이션학부</a:t>
            </a:r>
            <a:endParaRPr lang="en-US" altLang="ko-KR" sz="2800" dirty="0"/>
          </a:p>
          <a:p>
            <a:pPr algn="r"/>
            <a:r>
              <a:rPr lang="ko-KR" altLang="en-US" sz="2800" dirty="0"/>
              <a:t>담당교수 </a:t>
            </a:r>
            <a:r>
              <a:rPr lang="en-US" altLang="ko-KR" sz="2800" dirty="0"/>
              <a:t>: </a:t>
            </a:r>
            <a:r>
              <a:rPr lang="ko-KR" altLang="en-US" sz="2800" dirty="0"/>
              <a:t>이형원</a:t>
            </a:r>
            <a:endParaRPr lang="en-US" altLang="ko-KR" sz="2800" dirty="0"/>
          </a:p>
          <a:p>
            <a:pPr algn="r"/>
            <a:r>
              <a:rPr lang="en-US" altLang="ko-KR" sz="2800" dirty="0"/>
              <a:t>E304</a:t>
            </a:r>
            <a:r>
              <a:rPr lang="ko-KR" altLang="en-US" sz="2800" dirty="0"/>
              <a:t>호</a:t>
            </a:r>
            <a:r>
              <a:rPr lang="en-US" altLang="ko-KR" sz="2800" dirty="0"/>
              <a:t>, hwlee@inje.ac.kr</a:t>
            </a:r>
            <a:endParaRPr lang="ko-KR" altLang="en-US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50F8C-9100-43EB-BF85-E66134E9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2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실시간 조명 시스템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97841" y="1226249"/>
            <a:ext cx="9685890" cy="2016224"/>
          </a:xfrm>
        </p:spPr>
        <p:txBody>
          <a:bodyPr>
            <a:normAutofit/>
          </a:bodyPr>
          <a:lstStyle/>
          <a:p>
            <a:pPr lvl="1"/>
            <a:r>
              <a:rPr lang="ko-KR" altLang="en-US" dirty="0" err="1"/>
              <a:t>면광원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에리어</a:t>
            </a:r>
            <a:r>
              <a:rPr lang="ko-KR" altLang="en-US" dirty="0"/>
              <a:t> 라이트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 err="1"/>
              <a:t>면광원은</a:t>
            </a:r>
            <a:r>
              <a:rPr lang="ko-KR" altLang="en-US" dirty="0"/>
              <a:t> 사진관 등에서 흔히 볼 수 있는 넓은 면 형태의 조명을 </a:t>
            </a:r>
            <a:r>
              <a:rPr lang="ko-KR" altLang="en-US" dirty="0" err="1"/>
              <a:t>시뮬레이트하는</a:t>
            </a:r>
            <a:r>
              <a:rPr lang="ko-KR" altLang="en-US" dirty="0"/>
              <a:t> 데 사용된다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실세계에 흔히 존재하는 이러한 부류의 조명은 선명하지 않고 부드럽게 확산되어 실시간으로 계산 하려면 너무 많은 연산이 필요하기 때문에 게임 엔진에서는 실시간으로 처리하지 않는다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[Inspector] </a:t>
            </a:r>
            <a:r>
              <a:rPr lang="ko-KR" altLang="en-US" dirty="0"/>
              <a:t>창에서 조명의 색상</a:t>
            </a:r>
            <a:r>
              <a:rPr lang="en-US" altLang="ko-KR" dirty="0"/>
              <a:t>Color, </a:t>
            </a:r>
            <a:r>
              <a:rPr lang="ko-KR" altLang="en-US" dirty="0"/>
              <a:t>거리</a:t>
            </a:r>
            <a:r>
              <a:rPr lang="en-US" altLang="ko-KR" dirty="0"/>
              <a:t>Range, </a:t>
            </a:r>
            <a:r>
              <a:rPr lang="ko-KR" altLang="en-US" dirty="0" err="1"/>
              <a:t>면광원의</a:t>
            </a:r>
            <a:r>
              <a:rPr lang="ko-KR" altLang="en-US" dirty="0"/>
              <a:t> 너비</a:t>
            </a:r>
            <a:r>
              <a:rPr lang="en-US" altLang="ko-KR" dirty="0"/>
              <a:t>Width</a:t>
            </a:r>
            <a:r>
              <a:rPr lang="ko-KR" altLang="en-US" dirty="0"/>
              <a:t>와 높이</a:t>
            </a:r>
            <a:r>
              <a:rPr lang="en-US" altLang="ko-KR" dirty="0"/>
              <a:t>Height</a:t>
            </a:r>
            <a:r>
              <a:rPr lang="ko-KR" altLang="en-US" dirty="0"/>
              <a:t>를 조절할 수 있는데</a:t>
            </a:r>
            <a:r>
              <a:rPr lang="en-US" altLang="ko-KR" dirty="0"/>
              <a:t>, </a:t>
            </a:r>
            <a:r>
              <a:rPr lang="ko-KR" altLang="en-US" dirty="0"/>
              <a:t>이는 라이트맵 사용법을 다룰 때 설명한다</a:t>
            </a:r>
            <a:r>
              <a:rPr lang="en-US" altLang="ko-KR" dirty="0"/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7ABB4A-117E-49EF-BB67-BFAD5343C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4541060"/>
            <a:ext cx="5664040" cy="2105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EF965D-EE5B-49C4-AD5D-A878A008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53" y="3851189"/>
            <a:ext cx="2932347" cy="279595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D95FF0-A8CF-4344-9A00-F461923C9A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630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실시간 조명 시스템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487488" y="1196753"/>
            <a:ext cx="9001000" cy="2016224"/>
          </a:xfrm>
        </p:spPr>
        <p:txBody>
          <a:bodyPr/>
          <a:lstStyle/>
          <a:p>
            <a:pPr lvl="1"/>
            <a:r>
              <a:rPr lang="ko-KR" altLang="en-US" dirty="0" err="1"/>
              <a:t>환경광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엠비언트</a:t>
            </a:r>
            <a:r>
              <a:rPr lang="ko-KR" altLang="en-US" dirty="0"/>
              <a:t> 라이트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야외에서 햇빛을 받지 않는 그늘진 곳은 푸른빛을 띠는데 이것은 </a:t>
            </a:r>
            <a:r>
              <a:rPr lang="ko-KR" altLang="en-US" dirty="0" err="1"/>
              <a:t>레일리</a:t>
            </a:r>
            <a:r>
              <a:rPr lang="ko-KR" altLang="en-US" dirty="0"/>
              <a:t> 산란</a:t>
            </a:r>
            <a:r>
              <a:rPr lang="en-US" altLang="ko-KR" dirty="0"/>
              <a:t>Rayleigh scattering</a:t>
            </a:r>
            <a:r>
              <a:rPr lang="ko-KR" altLang="en-US" dirty="0"/>
              <a:t>으로 인해 대기에 산란된 푸른빛이 사방에서 들어오기 때문이다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즉 빛이 직접 닿는 영역만 밝은 것이 아니라 빛이 직접 닿지 않는 영역도 반사와 산란 등에 의해 밝다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r>
              <a:rPr lang="ko-KR" altLang="en-US" dirty="0"/>
              <a:t>실세계에 흔히 존재하는 이러한 부류의 조명은 선명하지 않고 부드럽게 확산되어 실시간으로 계산 하려면 너무 많은 연산이 필요하기 때문에 게임 엔진에서는 실시간으로 처리하지 않는다</a:t>
            </a:r>
            <a:r>
              <a:rPr lang="en-US" altLang="ko-KR" dirty="0"/>
              <a:t>.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C56312-5353-4DD1-863F-C2F7947CF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3356992"/>
            <a:ext cx="8172400" cy="315810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03C85-1DAD-4F27-BE91-4B47E76A02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705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실시간 조명 시스템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067783" y="1196753"/>
            <a:ext cx="9420705" cy="2016224"/>
          </a:xfrm>
        </p:spPr>
        <p:txBody>
          <a:bodyPr>
            <a:normAutofit/>
          </a:bodyPr>
          <a:lstStyle/>
          <a:p>
            <a:pPr lvl="2"/>
            <a:r>
              <a:rPr lang="ko-KR" altLang="en-US" dirty="0"/>
              <a:t>이러한 간접광을 </a:t>
            </a:r>
            <a:r>
              <a:rPr lang="ko-KR" altLang="en-US" dirty="0" err="1"/>
              <a:t>환경광</a:t>
            </a:r>
            <a:r>
              <a:rPr lang="en-US" altLang="ko-KR" dirty="0"/>
              <a:t>Environment Light </a:t>
            </a:r>
            <a:r>
              <a:rPr lang="ko-KR" altLang="en-US" dirty="0"/>
              <a:t>또는 전역 조명</a:t>
            </a:r>
            <a:r>
              <a:rPr lang="en-US" altLang="ko-KR" dirty="0"/>
              <a:t>Global Illumination, GI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/>
              <a:t>환경광은 빛의 복잡한 반사 연산을 해야 하므로 아직까지는 실시간 계산이 드물고 미리 구워서 입히는 경우가 많다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환경광이 없는 상태</a:t>
            </a:r>
            <a:endParaRPr lang="en-US" altLang="ko-KR" dirty="0"/>
          </a:p>
          <a:p>
            <a:pPr lvl="3"/>
            <a:r>
              <a:rPr lang="ko-KR" altLang="en-US" dirty="0"/>
              <a:t>조명을 받지 않는 부분은 검은색이지만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푸른 하늘이므로 푸른빛의 연한 </a:t>
            </a:r>
            <a:r>
              <a:rPr lang="ko-KR" altLang="en-US" dirty="0" err="1"/>
              <a:t>환경광</a:t>
            </a:r>
            <a:r>
              <a:rPr lang="en-US" altLang="ko-KR" dirty="0"/>
              <a:t>(</a:t>
            </a:r>
            <a:r>
              <a:rPr lang="ko-KR" altLang="en-US" dirty="0"/>
              <a:t>지평선 부분에서는 흰색</a:t>
            </a:r>
            <a:r>
              <a:rPr lang="en-US" altLang="ko-KR" dirty="0"/>
              <a:t>, </a:t>
            </a:r>
            <a:r>
              <a:rPr lang="ko-KR" altLang="en-US" dirty="0"/>
              <a:t>땅에서는 회색</a:t>
            </a:r>
            <a:r>
              <a:rPr lang="en-US" altLang="ko-KR" dirty="0"/>
              <a:t>)</a:t>
            </a:r>
            <a:r>
              <a:rPr lang="ko-KR" altLang="en-US" dirty="0"/>
              <a:t>이어야 한다</a:t>
            </a:r>
            <a:r>
              <a:rPr lang="en-US" altLang="ko-KR" dirty="0"/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319F50-0795-40F4-8E13-E27C85113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635" y="3342429"/>
            <a:ext cx="3194869" cy="301392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56C8B7-1EA0-4863-9E72-AC40BDCE7C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2CDE92-6EFA-1099-C956-EF5040D7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03" y="3180113"/>
            <a:ext cx="3089519" cy="35413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7FCD89-8046-B5D8-53FD-51DF4DCD9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826" y="3132704"/>
            <a:ext cx="2898444" cy="36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57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30C0F13-8C2F-4F95-9B5A-F2786DAD3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119" y="733425"/>
            <a:ext cx="4886404" cy="57358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실시간 조명 시스템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199456" y="1211551"/>
            <a:ext cx="9001000" cy="2016224"/>
          </a:xfrm>
        </p:spPr>
        <p:txBody>
          <a:bodyPr/>
          <a:lstStyle/>
          <a:p>
            <a:pPr lvl="2"/>
            <a:r>
              <a:rPr lang="ko-KR" altLang="en-US" dirty="0" err="1"/>
              <a:t>환경광</a:t>
            </a:r>
            <a:r>
              <a:rPr lang="ko-KR" altLang="en-US" dirty="0"/>
              <a:t> 굽기</a:t>
            </a:r>
            <a:endParaRPr lang="en-US" altLang="ko-KR" dirty="0"/>
          </a:p>
          <a:p>
            <a:pPr lvl="3"/>
            <a:r>
              <a:rPr lang="en-US" altLang="ko-KR" dirty="0"/>
              <a:t>[Window]-[Rendering]-[Lighting Settings]</a:t>
            </a:r>
            <a:r>
              <a:rPr lang="ko-KR" altLang="en-US" dirty="0"/>
              <a:t>를 선택한다</a:t>
            </a:r>
            <a:r>
              <a:rPr lang="en-US" altLang="ko-KR" dirty="0"/>
              <a:t>. </a:t>
            </a:r>
          </a:p>
          <a:p>
            <a:pPr lvl="4"/>
            <a:r>
              <a:rPr lang="en-US" altLang="ko-KR" sz="1200" dirty="0"/>
              <a:t>[Lighting] </a:t>
            </a:r>
            <a:r>
              <a:rPr lang="ko-KR" altLang="en-US" sz="1200" dirty="0"/>
              <a:t>창은 앞으로 자주 사용할 것이니 </a:t>
            </a:r>
            <a:r>
              <a:rPr lang="en-US" altLang="ko-KR" sz="1200" dirty="0"/>
              <a:t>[Inspector] </a:t>
            </a:r>
            <a:r>
              <a:rPr lang="ko-KR" altLang="en-US" sz="1200" dirty="0"/>
              <a:t>창에 </a:t>
            </a:r>
            <a:r>
              <a:rPr lang="ko-KR" altLang="en-US" sz="1200" dirty="0" err="1"/>
              <a:t>도킹해놓는다</a:t>
            </a:r>
            <a:r>
              <a:rPr lang="en-US" altLang="ko-KR" sz="1200" dirty="0"/>
              <a:t>.</a:t>
            </a:r>
          </a:p>
          <a:p>
            <a:pPr lvl="4"/>
            <a:endParaRPr lang="en-US" altLang="ko-KR" dirty="0"/>
          </a:p>
          <a:p>
            <a:pPr lvl="3"/>
            <a:r>
              <a:rPr lang="en-US" altLang="ko-KR" dirty="0"/>
              <a:t>Environment </a:t>
            </a:r>
            <a:r>
              <a:rPr lang="ko-KR" altLang="en-US" dirty="0"/>
              <a:t>부분에 환경광에 대한 메뉴가 있다</a:t>
            </a:r>
            <a:r>
              <a:rPr lang="en-US" altLang="ko-KR" dirty="0"/>
              <a:t>. </a:t>
            </a:r>
          </a:p>
          <a:p>
            <a:pPr lvl="4"/>
            <a:r>
              <a:rPr lang="en-US" altLang="ko-KR" sz="1200" dirty="0"/>
              <a:t>Skybox Material</a:t>
            </a:r>
            <a:r>
              <a:rPr lang="ko-KR" altLang="en-US" sz="1200" dirty="0"/>
              <a:t>에서는 현재의 </a:t>
            </a:r>
            <a:r>
              <a:rPr lang="en-US" altLang="ko-KR" sz="1200" dirty="0"/>
              <a:t>Skybox </a:t>
            </a:r>
            <a:r>
              <a:rPr lang="ko-KR" altLang="en-US" sz="1200" dirty="0" err="1"/>
              <a:t>매터리얼을</a:t>
            </a:r>
            <a:r>
              <a:rPr lang="ko-KR" altLang="en-US" sz="1200" dirty="0"/>
              <a:t> 확인할 수 있는데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Environment Lighting(</a:t>
            </a:r>
            <a:r>
              <a:rPr lang="ko-KR" altLang="en-US" sz="1200" dirty="0"/>
              <a:t>난반사 </a:t>
            </a:r>
            <a:r>
              <a:rPr lang="ko-KR" altLang="en-US" sz="1200" dirty="0" err="1"/>
              <a:t>환경광</a:t>
            </a:r>
            <a:r>
              <a:rPr lang="en-US" altLang="ko-KR" sz="1200" dirty="0"/>
              <a:t>)</a:t>
            </a:r>
            <a:r>
              <a:rPr lang="ko-KR" altLang="en-US" sz="1200" dirty="0"/>
              <a:t>과 </a:t>
            </a:r>
            <a:br>
              <a:rPr lang="en-US" altLang="ko-KR" sz="1200" dirty="0"/>
            </a:br>
            <a:r>
              <a:rPr lang="en-US" altLang="ko-KR" sz="1200" dirty="0"/>
              <a:t>Environment Reflections (</a:t>
            </a:r>
            <a:r>
              <a:rPr lang="ko-KR" altLang="en-US" sz="1200" dirty="0"/>
              <a:t>정반사 </a:t>
            </a:r>
            <a:r>
              <a:rPr lang="ko-KR" altLang="en-US" sz="1200" dirty="0" err="1"/>
              <a:t>환경광</a:t>
            </a:r>
            <a:r>
              <a:rPr lang="en-US" altLang="ko-KR" sz="1200" dirty="0"/>
              <a:t>)</a:t>
            </a:r>
            <a:r>
              <a:rPr lang="ko-KR" altLang="en-US" sz="1200" dirty="0"/>
              <a:t>에 모두 </a:t>
            </a:r>
            <a:r>
              <a:rPr lang="en-US" altLang="ko-KR" sz="1200" dirty="0"/>
              <a:t>Skybox</a:t>
            </a:r>
            <a:r>
              <a:rPr lang="ko-KR" altLang="en-US" sz="1200" dirty="0"/>
              <a:t>가 적용되어 있다</a:t>
            </a:r>
            <a:r>
              <a:rPr lang="en-US" altLang="ko-KR" sz="1200" dirty="0"/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AA9735-3922-4CB9-9D19-1B0E6B51AB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0E04C4-DFB3-E098-97C3-F3D97B974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21" y="3171837"/>
            <a:ext cx="2454890" cy="35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21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2AEC02-15ED-4663-AE15-F0D09D61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5" y="2230234"/>
            <a:ext cx="7191431" cy="33123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실시간 조명 시스템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199456" y="1211551"/>
            <a:ext cx="9001000" cy="2016224"/>
          </a:xfrm>
        </p:spPr>
        <p:txBody>
          <a:bodyPr/>
          <a:lstStyle/>
          <a:p>
            <a:pPr lvl="2"/>
            <a:r>
              <a:rPr lang="ko-KR" altLang="en-US" dirty="0" err="1"/>
              <a:t>환경광</a:t>
            </a:r>
            <a:r>
              <a:rPr lang="ko-KR" altLang="en-US" dirty="0"/>
              <a:t> 굽기</a:t>
            </a:r>
            <a:endParaRPr lang="en-US" altLang="ko-KR" dirty="0"/>
          </a:p>
          <a:p>
            <a:pPr lvl="3"/>
            <a:r>
              <a:rPr lang="ko-KR" altLang="en-US" dirty="0"/>
              <a:t>‌ </a:t>
            </a:r>
            <a:r>
              <a:rPr lang="en-US" altLang="ko-KR" dirty="0"/>
              <a:t>[Lighting] </a:t>
            </a:r>
            <a:r>
              <a:rPr lang="ko-KR" altLang="en-US" dirty="0"/>
              <a:t>창에서 아래쪽에 있는 </a:t>
            </a:r>
            <a:r>
              <a:rPr lang="en-US" altLang="ko-KR" dirty="0"/>
              <a:t>&lt;Generate Lighting&gt;</a:t>
            </a:r>
            <a:r>
              <a:rPr lang="ko-KR" altLang="en-US" dirty="0"/>
              <a:t>을 클릭한다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잠시 후 환경광이 </a:t>
            </a:r>
            <a:r>
              <a:rPr lang="ko-KR" altLang="en-US" dirty="0" err="1"/>
              <a:t>구워지고</a:t>
            </a:r>
            <a:r>
              <a:rPr lang="ko-KR" altLang="en-US" dirty="0"/>
              <a:t> 모든 오브젝트에 </a:t>
            </a:r>
            <a:r>
              <a:rPr lang="en-US" altLang="ko-KR" dirty="0"/>
              <a:t>Skybox </a:t>
            </a:r>
            <a:r>
              <a:rPr lang="ko-KR" altLang="en-US" dirty="0"/>
              <a:t>색상의 환경광이 적용된다</a:t>
            </a:r>
            <a:r>
              <a:rPr lang="en-US" altLang="ko-KR" dirty="0"/>
              <a:t>.</a:t>
            </a:r>
            <a:endParaRPr lang="en-US" altLang="ko-KR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F43080-A201-4F78-8CEF-9F2FFDC509C0}"/>
              </a:ext>
            </a:extLst>
          </p:cNvPr>
          <p:cNvSpPr txBox="1"/>
          <p:nvPr/>
        </p:nvSpPr>
        <p:spPr>
          <a:xfrm>
            <a:off x="4583833" y="6011071"/>
            <a:ext cx="579045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+mn-ea"/>
              </a:rPr>
              <a:t>* Auto Generate</a:t>
            </a:r>
            <a:r>
              <a:rPr lang="ko-KR" altLang="en-US" sz="1100" dirty="0">
                <a:latin typeface="+mn-ea"/>
              </a:rPr>
              <a:t>에 체크하면 </a:t>
            </a:r>
            <a:r>
              <a:rPr lang="en-US" altLang="ko-KR" sz="1100" dirty="0">
                <a:latin typeface="+mn-ea"/>
              </a:rPr>
              <a:t>[Lighting] </a:t>
            </a:r>
            <a:r>
              <a:rPr lang="ko-KR" altLang="en-US" sz="1100" dirty="0">
                <a:latin typeface="+mn-ea"/>
              </a:rPr>
              <a:t>창의 옵션을 바꿀 때마다 자동으로 다시 굽기를 시도한다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하지만 이렇게 하면 조명을 수정할 때 마다 시스템이 </a:t>
            </a:r>
            <a:r>
              <a:rPr lang="ko-KR" altLang="en-US" sz="1100" dirty="0" err="1">
                <a:latin typeface="+mn-ea"/>
              </a:rPr>
              <a:t>느려지기</a:t>
            </a:r>
            <a:r>
              <a:rPr lang="ko-KR" altLang="en-US" sz="1100" dirty="0">
                <a:latin typeface="+mn-ea"/>
              </a:rPr>
              <a:t> 때문에 이 기능을 </a:t>
            </a:r>
            <a:r>
              <a:rPr lang="ko-KR" altLang="en-US" sz="1100" dirty="0" err="1">
                <a:latin typeface="+mn-ea"/>
              </a:rPr>
              <a:t>켜놓지</a:t>
            </a:r>
            <a:r>
              <a:rPr lang="ko-KR" altLang="en-US" sz="1100" dirty="0">
                <a:latin typeface="+mn-ea"/>
              </a:rPr>
              <a:t> 말 것을 권장한다</a:t>
            </a:r>
            <a:r>
              <a:rPr lang="en-US" altLang="ko-KR" sz="1100" dirty="0">
                <a:latin typeface="+mn-ea"/>
              </a:rPr>
              <a:t>. </a:t>
            </a:r>
            <a:endParaRPr lang="ko-KR" altLang="en-US" sz="11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40BAAD-F108-41CC-9FAD-EB94BA0943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321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실시간 그림자 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524000" y="1217229"/>
            <a:ext cx="9001000" cy="3888432"/>
          </a:xfrm>
        </p:spPr>
        <p:txBody>
          <a:bodyPr/>
          <a:lstStyle/>
          <a:p>
            <a:r>
              <a:rPr lang="ko-KR" altLang="en-US" dirty="0"/>
              <a:t>유니티 실시간 그림자 시스템과 </a:t>
            </a:r>
            <a:r>
              <a:rPr lang="ko-KR" altLang="en-US" dirty="0" err="1"/>
              <a:t>캐스케이드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CSM (Cascade Shadow Mapping)</a:t>
            </a:r>
          </a:p>
          <a:p>
            <a:pPr lvl="2"/>
            <a:r>
              <a:rPr lang="ko-KR" altLang="en-US" dirty="0"/>
              <a:t>대부분의 게임 엔진에서 쓰이는 방식</a:t>
            </a:r>
            <a:endParaRPr lang="en-US" altLang="ko-KR" dirty="0"/>
          </a:p>
          <a:p>
            <a:pPr lvl="2"/>
            <a:r>
              <a:rPr lang="ko-KR" altLang="en-US" dirty="0"/>
              <a:t>그림자 자체가 </a:t>
            </a:r>
            <a:r>
              <a:rPr lang="ko-KR" altLang="en-US" dirty="0" err="1"/>
              <a:t>섀도맵이라</a:t>
            </a:r>
            <a:r>
              <a:rPr lang="ko-KR" altLang="en-US" dirty="0"/>
              <a:t> 불리는 텍스처 연산이므로 </a:t>
            </a:r>
            <a:br>
              <a:rPr lang="en-US" altLang="ko-KR" dirty="0"/>
            </a:br>
            <a:r>
              <a:rPr lang="ko-KR" altLang="en-US" dirty="0"/>
              <a:t>아주 넓은 면적을 그리면 해상도가 급격히 떨어지는 것이 문제이다</a:t>
            </a:r>
            <a:r>
              <a:rPr lang="en-US" altLang="ko-KR" dirty="0"/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8743D2-97A2-43D8-B49E-3C9BC7962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96556"/>
            <a:ext cx="3960440" cy="246874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E82017-C6FA-4886-9F5E-E1C06DB1C76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652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실시간 그림자 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343472" y="1052736"/>
            <a:ext cx="9001000" cy="3888432"/>
          </a:xfrm>
        </p:spPr>
        <p:txBody>
          <a:bodyPr/>
          <a:lstStyle/>
          <a:p>
            <a:pPr lvl="1"/>
            <a:r>
              <a:rPr lang="en-US" altLang="ko-KR" dirty="0"/>
              <a:t>CSM </a:t>
            </a:r>
            <a:r>
              <a:rPr lang="ko-KR" altLang="en-US" dirty="0"/>
              <a:t>테스트</a:t>
            </a:r>
            <a:endParaRPr lang="en-US" altLang="ko-KR" dirty="0"/>
          </a:p>
          <a:p>
            <a:pPr lvl="3"/>
            <a:r>
              <a:rPr lang="en-US" altLang="ko-KR" dirty="0"/>
              <a:t>Light</a:t>
            </a:r>
            <a:r>
              <a:rPr lang="ko-KR" altLang="en-US" dirty="0"/>
              <a:t>를 선택하고 </a:t>
            </a:r>
            <a:r>
              <a:rPr lang="en-US" altLang="ko-KR" dirty="0"/>
              <a:t>Shadow Type</a:t>
            </a:r>
            <a:r>
              <a:rPr lang="ko-KR" altLang="en-US" dirty="0"/>
              <a:t>을 </a:t>
            </a:r>
            <a:r>
              <a:rPr lang="en-US" altLang="ko-KR" dirty="0"/>
              <a:t>Hard Shadows</a:t>
            </a:r>
            <a:r>
              <a:rPr lang="ko-KR" altLang="en-US" dirty="0"/>
              <a:t>로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[Edit]-[Project Settings]</a:t>
            </a:r>
            <a:r>
              <a:rPr lang="ko-KR" altLang="en-US" dirty="0"/>
              <a:t>를 선택하고 </a:t>
            </a:r>
            <a:r>
              <a:rPr lang="en-US" altLang="ko-KR" dirty="0"/>
              <a:t>Quality </a:t>
            </a:r>
            <a:r>
              <a:rPr lang="ko-KR" altLang="en-US" dirty="0"/>
              <a:t>항목에서</a:t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Shadows</a:t>
            </a:r>
            <a:r>
              <a:rPr lang="ko-KR" altLang="en-US" dirty="0"/>
              <a:t>의 </a:t>
            </a:r>
            <a:r>
              <a:rPr lang="en-US" altLang="ko-KR" dirty="0"/>
              <a:t>Shadow Cascades</a:t>
            </a:r>
            <a:r>
              <a:rPr lang="ko-KR" altLang="en-US" dirty="0"/>
              <a:t>를 </a:t>
            </a:r>
            <a:r>
              <a:rPr lang="en-US" altLang="ko-KR" dirty="0"/>
              <a:t>No Cascades</a:t>
            </a:r>
            <a:r>
              <a:rPr lang="ko-KR" altLang="en-US" dirty="0"/>
              <a:t> 로</a:t>
            </a:r>
            <a:endParaRPr lang="en-US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4A18FB-5894-4DA6-A46B-64C541507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619" y="1052737"/>
            <a:ext cx="3697610" cy="22567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7407C4-871C-4E89-B1B7-8B5792B14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3882853"/>
            <a:ext cx="4207768" cy="27323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FE20C9-669E-4855-9266-CDD12B6989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116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실시간 그림자 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343472" y="1052736"/>
            <a:ext cx="9001000" cy="3888432"/>
          </a:xfrm>
        </p:spPr>
        <p:txBody>
          <a:bodyPr/>
          <a:lstStyle/>
          <a:p>
            <a:pPr lvl="3"/>
            <a:r>
              <a:rPr lang="en-US" altLang="ko-KR" dirty="0"/>
              <a:t>Shadow Distance</a:t>
            </a:r>
            <a:r>
              <a:rPr lang="ko-KR" altLang="en-US" dirty="0"/>
              <a:t>를 조절해보자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/>
              <a:t>거리가 가까워지면 그림자가 선명해지고</a:t>
            </a:r>
            <a:r>
              <a:rPr lang="en-US" altLang="ko-KR" dirty="0"/>
              <a:t>, </a:t>
            </a:r>
            <a:r>
              <a:rPr lang="ko-KR" altLang="en-US" dirty="0"/>
              <a:t>거리가 멀어지면 그림자의 해상도가 떨어질 것이다</a:t>
            </a:r>
            <a:r>
              <a:rPr lang="en-US" altLang="ko-KR" dirty="0"/>
              <a:t>. </a:t>
            </a:r>
          </a:p>
          <a:p>
            <a:pPr lvl="4"/>
            <a:r>
              <a:rPr lang="ko-KR" altLang="en-US" dirty="0"/>
              <a:t>이는 </a:t>
            </a:r>
            <a:r>
              <a:rPr lang="ko-KR" altLang="en-US" dirty="0" err="1"/>
              <a:t>섀도맵</a:t>
            </a:r>
            <a:r>
              <a:rPr lang="ko-KR" altLang="en-US" dirty="0"/>
              <a:t> 텍스처 한 장으로 그림자 영역의 전체를 그리기 때문으로</a:t>
            </a:r>
            <a:r>
              <a:rPr lang="en-US" altLang="ko-KR" dirty="0"/>
              <a:t>, </a:t>
            </a:r>
            <a:r>
              <a:rPr lang="ko-KR" altLang="en-US" dirty="0"/>
              <a:t>넓은 면을 그릴수록 해상도가 떨어질 수밖에 없다</a:t>
            </a:r>
            <a:r>
              <a:rPr lang="en-US" altLang="ko-KR" dirty="0"/>
              <a:t>.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FF782F-EC2B-462A-A95B-F02D37062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2305840"/>
            <a:ext cx="8322354" cy="414749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9DE6A0-BA52-44DC-A000-6DA618B09C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844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실시간 그림자 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343472" y="1052736"/>
            <a:ext cx="9001000" cy="3888432"/>
          </a:xfrm>
        </p:spPr>
        <p:txBody>
          <a:bodyPr/>
          <a:lstStyle/>
          <a:p>
            <a:pPr lvl="1"/>
            <a:r>
              <a:rPr lang="en-US" altLang="ko-KR" dirty="0"/>
              <a:t>Cascade</a:t>
            </a:r>
          </a:p>
          <a:p>
            <a:pPr lvl="2"/>
            <a:r>
              <a:rPr lang="en-US" altLang="ko-KR" dirty="0"/>
              <a:t>Two Cascades</a:t>
            </a:r>
          </a:p>
          <a:p>
            <a:pPr lvl="2"/>
            <a:r>
              <a:rPr lang="en-US" altLang="ko-KR" dirty="0"/>
              <a:t>Four Cascades</a:t>
            </a:r>
          </a:p>
          <a:p>
            <a:pPr lvl="2"/>
            <a:r>
              <a:rPr lang="ko-KR" altLang="en-US" dirty="0"/>
              <a:t>가까운 거리와 먼 거리를 나누어 여러 장의 </a:t>
            </a:r>
            <a:r>
              <a:rPr lang="ko-KR" altLang="en-US" dirty="0" err="1"/>
              <a:t>섀도맵을</a:t>
            </a:r>
            <a:r>
              <a:rPr lang="ko-KR" altLang="en-US" dirty="0"/>
              <a:t> 만드는 것</a:t>
            </a:r>
            <a:r>
              <a:rPr lang="en-US" altLang="ko-KR" dirty="0"/>
              <a:t> </a:t>
            </a:r>
          </a:p>
          <a:p>
            <a:pPr lvl="3"/>
            <a:r>
              <a:rPr lang="ko-KR" altLang="en-US" dirty="0"/>
              <a:t>이렇게 하면 가까운 곳은 선명하게 보이고</a:t>
            </a:r>
            <a:r>
              <a:rPr lang="en-US" altLang="ko-KR" dirty="0"/>
              <a:t>, </a:t>
            </a:r>
            <a:r>
              <a:rPr lang="ko-KR" altLang="en-US" dirty="0"/>
              <a:t>먼 곳은 해상도가 다소 떨어져도 잘 안 보이니 괜찮다</a:t>
            </a:r>
            <a:r>
              <a:rPr lang="en-US" altLang="ko-KR" dirty="0"/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FEAB23-3D52-4E3B-9378-B09E047F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5" y="2968879"/>
            <a:ext cx="7229475" cy="26003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23C754-B9D6-45CF-B213-A3E01FF86FF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947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실시간 그림자 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343472" y="1052736"/>
            <a:ext cx="9001000" cy="3888432"/>
          </a:xfrm>
        </p:spPr>
        <p:txBody>
          <a:bodyPr/>
          <a:lstStyle/>
          <a:p>
            <a:pPr lvl="1"/>
            <a:r>
              <a:rPr lang="en-US" altLang="ko-KR" dirty="0"/>
              <a:t>Cascade </a:t>
            </a:r>
            <a:r>
              <a:rPr lang="ko-KR" altLang="en-US" dirty="0"/>
              <a:t>테스트하기</a:t>
            </a:r>
            <a:endParaRPr lang="en-US" altLang="ko-KR" dirty="0"/>
          </a:p>
          <a:p>
            <a:pPr lvl="2"/>
            <a:r>
              <a:rPr lang="en-US" altLang="ko-KR" dirty="0"/>
              <a:t>Shadow Cascades </a:t>
            </a:r>
            <a:r>
              <a:rPr lang="ko-KR" altLang="en-US" dirty="0"/>
              <a:t>옵션을 </a:t>
            </a:r>
            <a:br>
              <a:rPr lang="en-US" altLang="ko-KR" dirty="0"/>
            </a:br>
            <a:r>
              <a:rPr lang="en-US" altLang="ko-KR" dirty="0"/>
              <a:t>Two Cascades</a:t>
            </a:r>
            <a:r>
              <a:rPr lang="ko-KR" altLang="en-US" dirty="0"/>
              <a:t>나 </a:t>
            </a:r>
            <a:r>
              <a:rPr lang="en-US" altLang="ko-KR" dirty="0"/>
              <a:t>Four Cascades</a:t>
            </a:r>
            <a:r>
              <a:rPr lang="ko-KR" altLang="en-US" dirty="0"/>
              <a:t>로 바꿔 보자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Cascade </a:t>
            </a:r>
            <a:r>
              <a:rPr lang="ko-KR" altLang="en-US" dirty="0"/>
              <a:t>거리 설정 그래프의 거리 부분을 </a:t>
            </a:r>
            <a:br>
              <a:rPr lang="en-US" altLang="ko-KR" dirty="0"/>
            </a:br>
            <a:r>
              <a:rPr lang="ko-KR" altLang="en-US" dirty="0"/>
              <a:t>조절해서 </a:t>
            </a:r>
            <a:r>
              <a:rPr lang="en-US" altLang="ko-KR" dirty="0"/>
              <a:t>Cascade</a:t>
            </a:r>
            <a:r>
              <a:rPr lang="ko-KR" altLang="en-US" dirty="0"/>
              <a:t>를 확인해 보자</a:t>
            </a:r>
            <a:endParaRPr lang="en-US" altLang="ko-KR" dirty="0"/>
          </a:p>
          <a:p>
            <a:pPr lvl="3"/>
            <a:r>
              <a:rPr lang="ko-KR" altLang="en-US" dirty="0"/>
              <a:t>각 색상 </a:t>
            </a:r>
            <a:r>
              <a:rPr lang="en-US" altLang="ko-KR" dirty="0"/>
              <a:t>(Cascade)</a:t>
            </a:r>
            <a:r>
              <a:rPr lang="ko-KR" altLang="en-US" dirty="0"/>
              <a:t> 단계마다 그림자의 해상도가 다르다</a:t>
            </a:r>
            <a:endParaRPr lang="en-US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9D6276-DD58-440D-ADE7-DB89C2841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1196752"/>
            <a:ext cx="3600400" cy="16568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CD12A3-903D-4EF4-A8FD-4E4D479EEE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96" y="3353613"/>
            <a:ext cx="5940152" cy="317511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D6270B-2881-4685-87D3-A251467D9D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188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ctrTitle"/>
          </p:nvPr>
        </p:nvSpPr>
        <p:spPr>
          <a:xfrm>
            <a:off x="1919536" y="5373216"/>
            <a:ext cx="8352606" cy="1080120"/>
          </a:xfrm>
        </p:spPr>
        <p:txBody>
          <a:bodyPr/>
          <a:lstStyle/>
          <a:p>
            <a:pPr eaLnBrk="1" hangingPunct="1"/>
            <a:r>
              <a:rPr lang="en-US" altLang="ko-KR" dirty="0"/>
              <a:t>Chapter 04. </a:t>
            </a:r>
            <a:r>
              <a:rPr lang="ko-KR" altLang="en-US" dirty="0"/>
              <a:t>조명과 그림자</a:t>
            </a:r>
            <a:r>
              <a:rPr lang="en-US" altLang="ko-KR" dirty="0"/>
              <a:t>, </a:t>
            </a:r>
            <a:r>
              <a:rPr lang="ko-KR" altLang="en-US" dirty="0"/>
              <a:t>라이트맵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3D0FD6-49C5-4C0F-ADB9-35053B06B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실시간 그림자 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343472" y="1052736"/>
            <a:ext cx="9001000" cy="3888432"/>
          </a:xfrm>
        </p:spPr>
        <p:txBody>
          <a:bodyPr/>
          <a:lstStyle/>
          <a:p>
            <a:pPr lvl="1"/>
            <a:r>
              <a:rPr lang="en-US" altLang="ko-KR" dirty="0"/>
              <a:t>Cascade </a:t>
            </a:r>
            <a:r>
              <a:rPr lang="ko-KR" altLang="en-US" dirty="0"/>
              <a:t>테스트하기</a:t>
            </a:r>
            <a:endParaRPr lang="en-US" altLang="ko-KR" dirty="0"/>
          </a:p>
          <a:p>
            <a:pPr lvl="2"/>
            <a:r>
              <a:rPr lang="en-US" altLang="ko-KR" dirty="0"/>
              <a:t>[Scene] </a:t>
            </a:r>
            <a:r>
              <a:rPr lang="ko-KR" altLang="en-US" dirty="0"/>
              <a:t>창의 </a:t>
            </a:r>
            <a:r>
              <a:rPr lang="en-US" altLang="ko-KR" dirty="0"/>
              <a:t>View </a:t>
            </a:r>
            <a:r>
              <a:rPr lang="ko-KR" altLang="en-US" dirty="0"/>
              <a:t>모드 옵션에서도 확인 가능하다</a:t>
            </a:r>
            <a:endParaRPr lang="en-US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7E7D28-8B7A-4485-AF35-654E89D91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548" y="1958952"/>
            <a:ext cx="3816553" cy="38463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219C81-19A9-4AD9-9210-2BFCCDEE31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859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실시간 그림자 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524000" y="1217229"/>
            <a:ext cx="9001000" cy="3888432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소프트 섀도</a:t>
            </a:r>
            <a:endParaRPr lang="en-US" altLang="ko-KR" dirty="0"/>
          </a:p>
          <a:p>
            <a:pPr lvl="1"/>
            <a:r>
              <a:rPr lang="en-US" altLang="ko-KR" dirty="0"/>
              <a:t>Soft Shadow</a:t>
            </a:r>
            <a:r>
              <a:rPr lang="ko-KR" altLang="en-US" dirty="0"/>
              <a:t>는 그림자의 외곽 부분을 부드럽게 하는 기능으로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부하가 커지기는 하지만 그림자의 퀄리티가 높아진다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Light</a:t>
            </a:r>
            <a:r>
              <a:rPr lang="ko-KR" altLang="en-US" dirty="0"/>
              <a:t>를 선택하고 </a:t>
            </a:r>
            <a:r>
              <a:rPr lang="en-US" altLang="ko-KR" dirty="0"/>
              <a:t>Shadow Type</a:t>
            </a:r>
            <a:r>
              <a:rPr lang="ko-KR" altLang="en-US" dirty="0"/>
              <a:t>을 </a:t>
            </a:r>
            <a:r>
              <a:rPr lang="en-US" altLang="ko-KR" dirty="0"/>
              <a:t>Soft Shadows</a:t>
            </a:r>
            <a:r>
              <a:rPr lang="ko-KR" altLang="en-US" dirty="0"/>
              <a:t>로 바꿔보자</a:t>
            </a:r>
            <a:endParaRPr lang="en-US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E9EFD3-723D-4504-B230-F63C767CF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00" y="2852937"/>
            <a:ext cx="8763000" cy="31527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2A08B7-A573-4A1B-AC77-D83F95B5E9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304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실시간 그림자 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524000" y="1217229"/>
            <a:ext cx="9001000" cy="3888432"/>
          </a:xfrm>
        </p:spPr>
        <p:txBody>
          <a:bodyPr/>
          <a:lstStyle/>
          <a:p>
            <a:pPr lvl="2"/>
            <a:r>
              <a:rPr lang="en-US" altLang="ko-KR" dirty="0"/>
              <a:t>Soft Shadow </a:t>
            </a:r>
            <a:r>
              <a:rPr lang="ko-KR" altLang="en-US" dirty="0"/>
              <a:t>기능은 </a:t>
            </a:r>
            <a:r>
              <a:rPr lang="en-US" altLang="ko-KR" dirty="0"/>
              <a:t>[Edit]-[Project Settings]</a:t>
            </a:r>
            <a:r>
              <a:rPr lang="ko-KR" altLang="en-US" dirty="0"/>
              <a:t>의 </a:t>
            </a:r>
            <a:r>
              <a:rPr lang="en-US" altLang="ko-KR" dirty="0"/>
              <a:t>Quality </a:t>
            </a:r>
            <a:r>
              <a:rPr lang="ko-KR" altLang="en-US" dirty="0"/>
              <a:t>항목에서 제한을 걸 수 있다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여기서 </a:t>
            </a:r>
            <a:r>
              <a:rPr lang="en-US" altLang="ko-KR" dirty="0"/>
              <a:t>Hard and Soft Shadows</a:t>
            </a:r>
            <a:r>
              <a:rPr lang="ko-KR" altLang="en-US" dirty="0"/>
              <a:t>로 설정하면 </a:t>
            </a:r>
            <a:r>
              <a:rPr lang="en-US" altLang="ko-KR" dirty="0"/>
              <a:t>Light</a:t>
            </a:r>
            <a:r>
              <a:rPr lang="ko-KR" altLang="en-US" dirty="0"/>
              <a:t>에서도 </a:t>
            </a:r>
            <a:r>
              <a:rPr lang="en-US" altLang="ko-KR" dirty="0"/>
              <a:t>Soft Shadows</a:t>
            </a:r>
            <a:r>
              <a:rPr lang="ko-KR" altLang="en-US" dirty="0"/>
              <a:t>를 선택할 수 있고</a:t>
            </a:r>
            <a:r>
              <a:rPr lang="en-US" altLang="ko-KR" dirty="0"/>
              <a:t>, </a:t>
            </a:r>
            <a:r>
              <a:rPr lang="ko-KR" altLang="en-US" dirty="0"/>
              <a:t>여기서 </a:t>
            </a:r>
            <a:r>
              <a:rPr lang="en-US" altLang="ko-KR" dirty="0"/>
              <a:t>No Shadows </a:t>
            </a:r>
            <a:r>
              <a:rPr lang="ko-KR" altLang="en-US" dirty="0"/>
              <a:t>또는 </a:t>
            </a:r>
            <a:r>
              <a:rPr lang="en-US" altLang="ko-KR" dirty="0"/>
              <a:t>Hard Shadows Only</a:t>
            </a:r>
            <a:r>
              <a:rPr lang="ko-KR" altLang="en-US" dirty="0"/>
              <a:t>로 설정하면 게임 내의 모든 그림자에 제한을 걸 수 있다</a:t>
            </a:r>
            <a:r>
              <a:rPr lang="en-US" altLang="ko-KR" dirty="0"/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E56BBC-A7A1-4DD0-BD16-45F2841EA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913" y="2204603"/>
            <a:ext cx="4910769" cy="442918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7FCA0-B16B-478A-A754-4A54A09392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165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렌더링 패스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77560" y="1217229"/>
            <a:ext cx="8937522" cy="3888432"/>
          </a:xfrm>
        </p:spPr>
        <p:txBody>
          <a:bodyPr>
            <a:normAutofit fontScale="77500" lnSpcReduction="20000"/>
          </a:bodyPr>
          <a:lstStyle/>
          <a:p>
            <a:pPr lvl="1">
              <a:lnSpc>
                <a:spcPct val="120000"/>
              </a:lnSpc>
            </a:pPr>
            <a:r>
              <a:rPr lang="ko-KR" altLang="en-US" dirty="0"/>
              <a:t>게임 엔진에서 데이터가 입력되어 모니터로 출력되는 과정을 렌더링 패스</a:t>
            </a:r>
            <a:r>
              <a:rPr lang="en-US" altLang="ko-KR" dirty="0"/>
              <a:t>(Rendering Path) </a:t>
            </a:r>
            <a:r>
              <a:rPr lang="ko-KR" altLang="en-US" dirty="0"/>
              <a:t>또는 렌더링 파이프라인</a:t>
            </a:r>
            <a:r>
              <a:rPr lang="en-US" altLang="ko-KR" dirty="0"/>
              <a:t>(Rendering Pipeline)</a:t>
            </a:r>
            <a:r>
              <a:rPr lang="ko-KR" altLang="en-US" dirty="0"/>
              <a:t>이라고 한다</a:t>
            </a:r>
            <a:endParaRPr lang="en-US" altLang="ko-KR" dirty="0"/>
          </a:p>
          <a:p>
            <a:pPr lvl="2"/>
            <a:r>
              <a:rPr lang="ko-KR" altLang="en-US" dirty="0"/>
              <a:t>유니티에 내장된 여러 렌더링 파이프라인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렌더링 패스에서 사용되는 라이트의 종류</a:t>
            </a:r>
            <a:endParaRPr lang="en-US" altLang="ko-KR" dirty="0"/>
          </a:p>
          <a:p>
            <a:pPr lvl="3"/>
            <a:r>
              <a:rPr lang="ko-KR" altLang="en-US" dirty="0"/>
              <a:t>픽셀 라이트 </a:t>
            </a:r>
            <a:r>
              <a:rPr lang="en-US" altLang="ko-KR" dirty="0"/>
              <a:t>(Pixel Light)</a:t>
            </a:r>
          </a:p>
          <a:p>
            <a:pPr lvl="3"/>
            <a:r>
              <a:rPr lang="ko-KR" altLang="en-US" dirty="0" err="1"/>
              <a:t>버텍스</a:t>
            </a:r>
            <a:r>
              <a:rPr lang="ko-KR" altLang="en-US" dirty="0"/>
              <a:t> 라이트 </a:t>
            </a:r>
            <a:r>
              <a:rPr lang="en-US" altLang="ko-KR" dirty="0"/>
              <a:t>(Vertex Light)</a:t>
            </a:r>
          </a:p>
          <a:p>
            <a:pPr lvl="3"/>
            <a:r>
              <a:rPr lang="en-US" altLang="ko-KR" dirty="0"/>
              <a:t>SH</a:t>
            </a:r>
            <a:r>
              <a:rPr lang="ko-KR" altLang="en-US" dirty="0"/>
              <a:t>라이트 </a:t>
            </a:r>
            <a:r>
              <a:rPr lang="en-US" altLang="ko-KR" dirty="0"/>
              <a:t>(Spherical Harmonics Light)</a:t>
            </a:r>
          </a:p>
          <a:p>
            <a:pPr lvl="3"/>
            <a:endParaRPr lang="en-US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1025" name="_x255270560">
            <a:extLst>
              <a:ext uri="{FF2B5EF4-FFF2-40B4-BE49-F238E27FC236}">
                <a16:creationId xmlns:a16="http://schemas.microsoft.com/office/drawing/2014/main" id="{EB095DE4-B43B-4A29-9FBF-306E4A9BE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668" y="1862702"/>
            <a:ext cx="7471618" cy="42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0584F6-E677-48FA-A681-EAD1B7D77B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90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37B1506-DB96-4232-ADF9-54C1FD94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031" y="3971227"/>
            <a:ext cx="4182418" cy="26233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렌더링 패스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103180" y="1196752"/>
            <a:ext cx="6937036" cy="3888432"/>
          </a:xfrm>
        </p:spPr>
        <p:txBody>
          <a:bodyPr/>
          <a:lstStyle/>
          <a:p>
            <a:r>
              <a:rPr lang="ko-KR" altLang="en-US" dirty="0" err="1"/>
              <a:t>픽셀라이트</a:t>
            </a:r>
            <a:r>
              <a:rPr lang="en-US" altLang="ko-KR" dirty="0"/>
              <a:t>, </a:t>
            </a:r>
            <a:r>
              <a:rPr lang="ko-KR" altLang="en-US" dirty="0" err="1"/>
              <a:t>버텍스</a:t>
            </a:r>
            <a:r>
              <a:rPr lang="ko-KR" altLang="en-US" dirty="0"/>
              <a:t> 라이트</a:t>
            </a:r>
            <a:r>
              <a:rPr lang="en-US" altLang="ko-KR" dirty="0"/>
              <a:t>, SH </a:t>
            </a:r>
            <a:r>
              <a:rPr lang="ko-KR" altLang="en-US" dirty="0"/>
              <a:t>라이트 </a:t>
            </a:r>
            <a:endParaRPr lang="en-US" altLang="ko-KR" dirty="0"/>
          </a:p>
          <a:p>
            <a:pPr lvl="1"/>
            <a:r>
              <a:rPr lang="ko-KR" altLang="en-US" dirty="0" err="1"/>
              <a:t>픽셀라이트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/>
              <a:t>라이트 연산이 픽셀별로 계산되는 가장 섬세하고 복잡한 라이트</a:t>
            </a:r>
            <a:endParaRPr lang="en-US" altLang="ko-KR" dirty="0"/>
          </a:p>
          <a:p>
            <a:pPr lvl="3"/>
            <a:r>
              <a:rPr lang="ko-KR" altLang="en-US" dirty="0"/>
              <a:t>그림자와 </a:t>
            </a:r>
            <a:r>
              <a:rPr lang="ko-KR" altLang="en-US" dirty="0" err="1"/>
              <a:t>노멀맵</a:t>
            </a:r>
            <a:r>
              <a:rPr lang="ko-KR" altLang="en-US" dirty="0"/>
              <a:t> 연산을 위해서는 필수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 err="1"/>
              <a:t>버텍스</a:t>
            </a:r>
            <a:r>
              <a:rPr lang="ko-KR" altLang="en-US" dirty="0"/>
              <a:t> 라이트</a:t>
            </a:r>
            <a:endParaRPr lang="en-US" altLang="ko-KR" dirty="0"/>
          </a:p>
          <a:p>
            <a:pPr lvl="2"/>
            <a:r>
              <a:rPr lang="ko-KR" altLang="en-US" dirty="0"/>
              <a:t>픽셀 라이트보다 연산이 간단하고 품질이 낮다</a:t>
            </a:r>
            <a:endParaRPr lang="en-US" altLang="ko-KR" dirty="0"/>
          </a:p>
          <a:p>
            <a:pPr lvl="3"/>
            <a:r>
              <a:rPr lang="ko-KR" altLang="en-US" dirty="0"/>
              <a:t>그림자 연산이나 </a:t>
            </a:r>
            <a:r>
              <a:rPr lang="ko-KR" altLang="en-US" dirty="0" err="1"/>
              <a:t>노멀맵과</a:t>
            </a:r>
            <a:r>
              <a:rPr lang="ko-KR" altLang="en-US" dirty="0"/>
              <a:t> 같은 고급 기법의 사용이 불가능</a:t>
            </a:r>
            <a:endParaRPr lang="en-US" altLang="ko-KR" dirty="0"/>
          </a:p>
          <a:p>
            <a:pPr lvl="3"/>
            <a:r>
              <a:rPr lang="en-US" altLang="ko-KR" dirty="0"/>
              <a:t>Light</a:t>
            </a:r>
            <a:r>
              <a:rPr lang="ko-KR" altLang="en-US" dirty="0"/>
              <a:t>에서 </a:t>
            </a:r>
            <a:r>
              <a:rPr lang="en-US" altLang="ko-KR" dirty="0"/>
              <a:t>Render Mode</a:t>
            </a:r>
            <a:r>
              <a:rPr lang="ko-KR" altLang="en-US" dirty="0"/>
              <a:t>를 </a:t>
            </a:r>
            <a:r>
              <a:rPr lang="en-US" altLang="ko-KR" dirty="0"/>
              <a:t>Not Important</a:t>
            </a:r>
            <a:r>
              <a:rPr lang="ko-KR" altLang="en-US" dirty="0"/>
              <a:t>로 설정하면</a:t>
            </a:r>
            <a:br>
              <a:rPr lang="en-US" altLang="ko-KR" dirty="0"/>
            </a:br>
            <a:r>
              <a:rPr lang="ko-KR" altLang="en-US" dirty="0"/>
              <a:t>강제로 변환 가능 </a:t>
            </a:r>
            <a:endParaRPr lang="en-US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5DFC53-3C47-43F0-8C21-0D61AD5A8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6" y="1340768"/>
            <a:ext cx="2307233" cy="254097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186435-0525-4898-AAEE-7C5A33C902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010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렌더링 패스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991544" y="1196752"/>
            <a:ext cx="8496944" cy="3888432"/>
          </a:xfrm>
        </p:spPr>
        <p:txBody>
          <a:bodyPr/>
          <a:lstStyle/>
          <a:p>
            <a:pPr lvl="1"/>
            <a:r>
              <a:rPr lang="en-US" altLang="ko-KR" dirty="0"/>
              <a:t>SH </a:t>
            </a:r>
            <a:r>
              <a:rPr lang="ko-KR" altLang="en-US" dirty="0"/>
              <a:t>라이트 </a:t>
            </a:r>
            <a:endParaRPr lang="en-US" altLang="ko-KR" dirty="0"/>
          </a:p>
          <a:p>
            <a:pPr lvl="2"/>
            <a:r>
              <a:rPr lang="en-US" altLang="ko-KR" dirty="0"/>
              <a:t>SH </a:t>
            </a:r>
            <a:r>
              <a:rPr lang="ko-KR" altLang="en-US" dirty="0"/>
              <a:t>라이트</a:t>
            </a:r>
            <a:r>
              <a:rPr lang="en-US" altLang="ko-KR" dirty="0"/>
              <a:t>Spherical Harmonics Light(</a:t>
            </a:r>
            <a:r>
              <a:rPr lang="ko-KR" altLang="en-US" dirty="0"/>
              <a:t>구면 조화함수 조명</a:t>
            </a:r>
            <a:r>
              <a:rPr lang="en-US" altLang="ko-KR" dirty="0"/>
              <a:t>) </a:t>
            </a:r>
          </a:p>
          <a:p>
            <a:pPr lvl="3"/>
            <a:r>
              <a:rPr lang="ko-KR" altLang="en-US" dirty="0"/>
              <a:t>복잡한 수학으로 </a:t>
            </a:r>
            <a:r>
              <a:rPr lang="ko-KR" altLang="en-US" dirty="0" err="1"/>
              <a:t>연산되지만</a:t>
            </a:r>
            <a:r>
              <a:rPr lang="ko-KR" altLang="en-US" dirty="0"/>
              <a:t> 결과물은 약간의 </a:t>
            </a:r>
            <a:r>
              <a:rPr lang="en-US" altLang="ko-KR" dirty="0"/>
              <a:t>CPU </a:t>
            </a:r>
            <a:r>
              <a:rPr lang="ko-KR" altLang="en-US" dirty="0"/>
              <a:t>연산만 필요할 정도로 매우 빠르고 대략적</a:t>
            </a:r>
            <a:endParaRPr lang="en-US" altLang="ko-KR" dirty="0"/>
          </a:p>
          <a:p>
            <a:pPr lvl="3"/>
            <a:r>
              <a:rPr lang="ko-KR" altLang="en-US" dirty="0"/>
              <a:t>선명하지 않고 정확하지도 않은</a:t>
            </a:r>
            <a:r>
              <a:rPr lang="en-US" altLang="ko-KR" dirty="0"/>
              <a:t>,</a:t>
            </a:r>
            <a:r>
              <a:rPr lang="ko-KR" altLang="en-US" dirty="0"/>
              <a:t> 방향성의 난반사 조명과 같은 결과물</a:t>
            </a:r>
            <a:endParaRPr lang="en-US" altLang="ko-KR" dirty="0"/>
          </a:p>
          <a:p>
            <a:pPr lvl="3"/>
            <a:r>
              <a:rPr lang="ko-KR" altLang="en-US" dirty="0"/>
              <a:t>필요시 엔진에서 자동으로 변환되며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뒤에서 설명할 라이트 </a:t>
            </a:r>
            <a:r>
              <a:rPr lang="ko-KR" altLang="en-US" dirty="0" err="1"/>
              <a:t>프로브와</a:t>
            </a:r>
            <a:r>
              <a:rPr lang="ko-KR" altLang="en-US" dirty="0"/>
              <a:t> 같은 특수한 경우에 사용된다</a:t>
            </a:r>
            <a:r>
              <a:rPr lang="en-US" altLang="ko-KR" dirty="0"/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8CFE9D-3DC0-474F-9833-F7E1B1C68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888" y="3429000"/>
            <a:ext cx="2867025" cy="3009900"/>
          </a:xfrm>
          <a:prstGeom prst="rect">
            <a:avLst/>
          </a:prstGeom>
        </p:spPr>
      </p:pic>
      <p:pic>
        <p:nvPicPr>
          <p:cNvPr id="2050" name="Picture 2" descr="Spherical harmonics - Wikipedia">
            <a:extLst>
              <a:ext uri="{FF2B5EF4-FFF2-40B4-BE49-F238E27FC236}">
                <a16:creationId xmlns:a16="http://schemas.microsoft.com/office/drawing/2014/main" id="{4213ED71-DBE6-4D74-B2F4-C6ECADADC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2" y="2969567"/>
            <a:ext cx="5932785" cy="37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E30884-703A-4821-B051-5DB07F426D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975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렌더링 패스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631504" y="1196752"/>
            <a:ext cx="9001000" cy="3888432"/>
          </a:xfrm>
        </p:spPr>
        <p:txBody>
          <a:bodyPr/>
          <a:lstStyle/>
          <a:p>
            <a:r>
              <a:rPr lang="ko-KR" altLang="en-US" dirty="0"/>
              <a:t>포워드 렌더링 패스</a:t>
            </a:r>
            <a:endParaRPr lang="en-US" altLang="ko-KR" dirty="0"/>
          </a:p>
          <a:p>
            <a:pPr lvl="1"/>
            <a:r>
              <a:rPr lang="ko-KR" altLang="en-US" dirty="0"/>
              <a:t>빌트인 </a:t>
            </a:r>
            <a:r>
              <a:rPr lang="ko-KR" altLang="en-US" dirty="0" err="1"/>
              <a:t>렌더</a:t>
            </a:r>
            <a:r>
              <a:rPr lang="ko-KR" altLang="en-US" dirty="0"/>
              <a:t> 파이프라인 중 기본적인 전통적 파이프라인</a:t>
            </a:r>
            <a:endParaRPr lang="en-US" altLang="ko-KR" dirty="0"/>
          </a:p>
          <a:p>
            <a:pPr lvl="2"/>
            <a:r>
              <a:rPr lang="ko-KR" altLang="en-US" dirty="0"/>
              <a:t>일반적으로 가장 밝은 </a:t>
            </a:r>
            <a:r>
              <a:rPr lang="ko-KR" altLang="en-US" dirty="0" err="1"/>
              <a:t>디렉셔널</a:t>
            </a:r>
            <a:r>
              <a:rPr lang="ko-KR" altLang="en-US" dirty="0"/>
              <a:t> 라이트는 항상 픽셀 라이트</a:t>
            </a:r>
            <a:br>
              <a:rPr lang="en-US" altLang="ko-KR" dirty="0"/>
            </a:b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다른 조명의 경우 강제로 </a:t>
            </a:r>
            <a:r>
              <a:rPr lang="en-US" altLang="ko-KR" dirty="0"/>
              <a:t>Render Mode</a:t>
            </a:r>
            <a:r>
              <a:rPr lang="ko-KR" altLang="en-US" dirty="0"/>
              <a:t>를 </a:t>
            </a:r>
            <a:r>
              <a:rPr lang="en-US" altLang="ko-KR" dirty="0"/>
              <a:t>Important</a:t>
            </a:r>
            <a:r>
              <a:rPr lang="ko-KR" altLang="en-US" dirty="0"/>
              <a:t>로</a:t>
            </a:r>
            <a:br>
              <a:rPr lang="en-US" altLang="ko-KR" dirty="0"/>
            </a:br>
            <a:r>
              <a:rPr lang="ko-KR" altLang="en-US" dirty="0"/>
              <a:t> 설정하면 픽셀 라이트로 </a:t>
            </a:r>
            <a:r>
              <a:rPr lang="ko-KR" altLang="en-US" dirty="0" err="1"/>
              <a:t>연산된다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한 오브젝트가 한 번에 하나의 픽셀 라이트 연산</a:t>
            </a:r>
            <a:endParaRPr lang="en-US" altLang="ko-KR" dirty="0"/>
          </a:p>
          <a:p>
            <a:pPr lvl="2"/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ko-KR" altLang="en-US" dirty="0" err="1"/>
              <a:t>픽셀라이트를</a:t>
            </a:r>
            <a:r>
              <a:rPr lang="ko-KR" altLang="en-US" dirty="0"/>
              <a:t> 포워드 렌더링 패스에서 렌더링할 때는</a:t>
            </a:r>
            <a:r>
              <a:rPr lang="en-US" altLang="ko-KR" dirty="0"/>
              <a:t> </a:t>
            </a:r>
            <a:r>
              <a:rPr lang="ko-KR" altLang="en-US" dirty="0"/>
              <a:t>한 오브젝트를 네 번 렌더링</a:t>
            </a:r>
            <a:endParaRPr lang="en-US" altLang="ko-KR" dirty="0"/>
          </a:p>
          <a:p>
            <a:pPr lvl="2"/>
            <a:r>
              <a:rPr lang="ko-KR" altLang="en-US" dirty="0"/>
              <a:t>한 오브젝트가 받는 픽셀 라이트의 개수가 퍼포먼스에 매우 큰 영향을 미치는 렌더링 패스 </a:t>
            </a:r>
            <a:endParaRPr lang="en-US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D6A410-11EA-4DED-B1D3-F47EE0A18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169" y="1052737"/>
            <a:ext cx="2418709" cy="26157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51F009-1720-427D-AA53-23D62E424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580" y="4835409"/>
            <a:ext cx="7560840" cy="165167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99E7D9-4D19-4F5F-A2D3-1AEB8F691A8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05C35A-C64A-A107-0D0D-9C20C786C40B}"/>
              </a:ext>
            </a:extLst>
          </p:cNvPr>
          <p:cNvSpPr txBox="1"/>
          <p:nvPr/>
        </p:nvSpPr>
        <p:spPr>
          <a:xfrm>
            <a:off x="3446284" y="243979"/>
            <a:ext cx="7907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Graphics Pipeline Overview - Vulkan Game Engine Tutorial 02 - YouTube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4827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렌더링 패스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631504" y="1196752"/>
            <a:ext cx="5112568" cy="3888432"/>
          </a:xfrm>
        </p:spPr>
        <p:txBody>
          <a:bodyPr/>
          <a:lstStyle/>
          <a:p>
            <a:pPr lvl="1"/>
            <a:r>
              <a:rPr lang="ko-KR" altLang="en-US" dirty="0"/>
              <a:t>픽셀 라이트 연산의 개수를 제한</a:t>
            </a:r>
            <a:endParaRPr lang="en-US" altLang="ko-KR" dirty="0"/>
          </a:p>
          <a:p>
            <a:pPr lvl="2"/>
            <a:r>
              <a:rPr lang="ko-KR" altLang="en-US" dirty="0"/>
              <a:t>조명이 늘어날수록 기하급수적으로 부하가 커지기 때문에 </a:t>
            </a:r>
            <a:r>
              <a:rPr lang="en-US" altLang="ko-KR" dirty="0"/>
              <a:t>[Edit]-[Project Settings]</a:t>
            </a:r>
            <a:r>
              <a:rPr lang="ko-KR" altLang="en-US" dirty="0"/>
              <a:t>의 </a:t>
            </a:r>
            <a:r>
              <a:rPr lang="en-US" altLang="ko-KR" dirty="0"/>
              <a:t>Quality</a:t>
            </a:r>
            <a:r>
              <a:rPr lang="ko-KR" altLang="en-US" dirty="0"/>
              <a:t>에서 </a:t>
            </a:r>
            <a:r>
              <a:rPr lang="ko-KR" altLang="en-US" dirty="0" err="1"/>
              <a:t>픽셀라이트의</a:t>
            </a:r>
            <a:r>
              <a:rPr lang="ko-KR" altLang="en-US" dirty="0"/>
              <a:t> 수를 제한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픽셀 라이트의 한계를 넘어서면 그 이상의 조명은 </a:t>
            </a:r>
            <a:r>
              <a:rPr lang="ko-KR" altLang="en-US" dirty="0" err="1"/>
              <a:t>버텍스</a:t>
            </a:r>
            <a:r>
              <a:rPr lang="ko-KR" altLang="en-US" dirty="0"/>
              <a:t> 라이트가 되고</a:t>
            </a:r>
            <a:r>
              <a:rPr lang="en-US" altLang="ko-KR" dirty="0"/>
              <a:t>, </a:t>
            </a:r>
            <a:r>
              <a:rPr lang="ko-KR" altLang="en-US" dirty="0" err="1"/>
              <a:t>버텍스</a:t>
            </a:r>
            <a:r>
              <a:rPr lang="ko-KR" altLang="en-US" dirty="0"/>
              <a:t> 라이트가 </a:t>
            </a:r>
            <a:r>
              <a:rPr lang="en-US" altLang="ko-KR" dirty="0"/>
              <a:t>4</a:t>
            </a:r>
            <a:r>
              <a:rPr lang="ko-KR" altLang="en-US" dirty="0"/>
              <a:t>개를 넘어서면 </a:t>
            </a:r>
            <a:r>
              <a:rPr lang="en-US" altLang="ko-KR" dirty="0"/>
              <a:t>SH </a:t>
            </a:r>
            <a:r>
              <a:rPr lang="ko-KR" altLang="en-US" dirty="0"/>
              <a:t>라이트가 된다</a:t>
            </a:r>
            <a:r>
              <a:rPr lang="en-US" altLang="ko-KR" dirty="0"/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4EA013-B81E-4E35-A7BD-7E3E10F1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565" y="980728"/>
            <a:ext cx="3633126" cy="32365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A9BD5E-3728-4196-B6BA-002DB4126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4234650"/>
            <a:ext cx="4464496" cy="224270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026497-960C-4CC0-A425-471C2CE429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138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렌더링 패스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631504" y="1196752"/>
            <a:ext cx="5616624" cy="3888432"/>
          </a:xfrm>
        </p:spPr>
        <p:txBody>
          <a:bodyPr/>
          <a:lstStyle/>
          <a:p>
            <a:pPr lvl="1"/>
            <a:r>
              <a:rPr lang="ko-KR" altLang="en-US" dirty="0"/>
              <a:t>포워드 렌더링 테스트</a:t>
            </a:r>
            <a:endParaRPr lang="en-US" altLang="ko-KR" dirty="0"/>
          </a:p>
          <a:p>
            <a:pPr lvl="2"/>
            <a:r>
              <a:rPr lang="en-US" altLang="ko-KR" dirty="0"/>
              <a:t>Plane</a:t>
            </a:r>
            <a:r>
              <a:rPr lang="ko-KR" altLang="en-US" dirty="0"/>
              <a:t>을 만들고</a:t>
            </a:r>
            <a:r>
              <a:rPr lang="en-US" altLang="ko-KR" dirty="0"/>
              <a:t>, </a:t>
            </a:r>
            <a:r>
              <a:rPr lang="ko-KR" altLang="en-US" dirty="0"/>
              <a:t> 효과를 정확히 보기 위해 </a:t>
            </a:r>
            <a:r>
              <a:rPr lang="ko-KR" altLang="en-US" dirty="0" err="1"/>
              <a:t>디렉셔널</a:t>
            </a:r>
            <a:r>
              <a:rPr lang="ko-KR" altLang="en-US" dirty="0"/>
              <a:t> 라이트를 지운다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카메라를 선택하고 렌더링 파이프라인을 강제로 </a:t>
            </a:r>
            <a:r>
              <a:rPr lang="en-US" altLang="ko-KR" dirty="0"/>
              <a:t>Forward</a:t>
            </a:r>
            <a:r>
              <a:rPr lang="ko-KR" altLang="en-US" dirty="0"/>
              <a:t>로 바꾼다</a:t>
            </a:r>
            <a:r>
              <a:rPr lang="en-US" altLang="ko-KR" dirty="0"/>
              <a:t>. </a:t>
            </a:r>
          </a:p>
          <a:p>
            <a:pPr lvl="2"/>
            <a:endParaRPr lang="en-US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394A78-D6AC-4CB4-969C-EDB0E97AA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144" y="1141575"/>
            <a:ext cx="2520280" cy="17991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514FBE-191A-4F51-9038-9C1D37DD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730" y="3284985"/>
            <a:ext cx="2495389" cy="297998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577897-C767-4DB2-84A7-00A1A12786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163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렌더링 패스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271464" y="1196752"/>
            <a:ext cx="8064896" cy="3888432"/>
          </a:xfrm>
        </p:spPr>
        <p:txBody>
          <a:bodyPr/>
          <a:lstStyle/>
          <a:p>
            <a:pPr lvl="2"/>
            <a:r>
              <a:rPr lang="en-US" altLang="ko-KR" dirty="0"/>
              <a:t>Range</a:t>
            </a:r>
            <a:r>
              <a:rPr lang="ko-KR" altLang="en-US" dirty="0"/>
              <a:t>를 줄인 </a:t>
            </a:r>
            <a:r>
              <a:rPr lang="en-US" altLang="ko-KR" dirty="0"/>
              <a:t>Point Light</a:t>
            </a:r>
            <a:r>
              <a:rPr lang="ko-KR" altLang="en-US" dirty="0"/>
              <a:t>를 만들면서 픽셀 라이트의 개수 제한을 확인해보자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/>
              <a:t>픽셀 라이트의 제한 개수를 넘어서면 </a:t>
            </a:r>
            <a:r>
              <a:rPr lang="ko-KR" altLang="en-US" dirty="0" err="1"/>
              <a:t>버텍스</a:t>
            </a:r>
            <a:r>
              <a:rPr lang="ko-KR" altLang="en-US" dirty="0"/>
              <a:t> 라이트로 전환되고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 err="1"/>
              <a:t>버텍스</a:t>
            </a:r>
            <a:r>
              <a:rPr lang="ko-KR" altLang="en-US" dirty="0"/>
              <a:t> 라이트의 제한 개수도 넘어서면 </a:t>
            </a:r>
            <a:r>
              <a:rPr lang="en-US" altLang="ko-KR" dirty="0"/>
              <a:t>SH </a:t>
            </a:r>
            <a:r>
              <a:rPr lang="ko-KR" altLang="en-US" dirty="0"/>
              <a:t>라이트로 전환된다</a:t>
            </a:r>
            <a:r>
              <a:rPr lang="en-US" altLang="ko-KR" dirty="0"/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668584-687A-40EA-BEE6-54BBAB111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248" y="2385231"/>
            <a:ext cx="4121448" cy="376274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7EA4FC-F92B-424E-AE2A-35E96D067D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47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17D114-A0E5-40B8-AB67-6C9C3501A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93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렌더링 패스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524000" y="1268760"/>
            <a:ext cx="8946740" cy="2376264"/>
          </a:xfrm>
        </p:spPr>
        <p:txBody>
          <a:bodyPr/>
          <a:lstStyle/>
          <a:p>
            <a:pPr lvl="1"/>
            <a:r>
              <a:rPr lang="ko-KR" altLang="en-US" dirty="0"/>
              <a:t>포워드 렌더링 패스의 장점과 단점</a:t>
            </a:r>
            <a:endParaRPr lang="en-US" altLang="ko-KR" dirty="0"/>
          </a:p>
          <a:p>
            <a:pPr lvl="3"/>
            <a:r>
              <a:rPr lang="ko-KR" altLang="en-US" dirty="0"/>
              <a:t>모바일을 비롯한 </a:t>
            </a:r>
            <a:r>
              <a:rPr lang="ko-KR" altLang="en-US" dirty="0" err="1"/>
              <a:t>저사양</a:t>
            </a:r>
            <a:r>
              <a:rPr lang="en-US" altLang="ko-KR" dirty="0"/>
              <a:t>, </a:t>
            </a:r>
            <a:r>
              <a:rPr lang="ko-KR" altLang="en-US" dirty="0"/>
              <a:t>구형 기기에서도 잘 동작한다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/>
              <a:t>포스트 프로세싱과 같은 고급 특수효과에는 추가 버퍼가 필요하기 때문에 부하가 더 걸린다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개별 오브젝트별로 </a:t>
            </a:r>
            <a:r>
              <a:rPr lang="ko-KR" altLang="en-US" dirty="0" err="1"/>
              <a:t>렌더링되기</a:t>
            </a:r>
            <a:r>
              <a:rPr lang="ko-KR" altLang="en-US" dirty="0"/>
              <a:t> 때문에 다양한 </a:t>
            </a:r>
            <a:r>
              <a:rPr lang="ko-KR" altLang="en-US" dirty="0" err="1"/>
              <a:t>셰이더를</a:t>
            </a:r>
            <a:r>
              <a:rPr lang="ko-KR" altLang="en-US" dirty="0"/>
              <a:t> 사용할 수 있고 반투명 표현이 가능하다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/>
              <a:t>하드웨어 </a:t>
            </a:r>
            <a:r>
              <a:rPr lang="ko-KR" altLang="en-US" dirty="0" err="1"/>
              <a:t>안티에일리어싱</a:t>
            </a:r>
            <a:r>
              <a:rPr lang="en-US" altLang="ko-KR" dirty="0"/>
              <a:t>Hardware Anti-aliasing</a:t>
            </a:r>
            <a:r>
              <a:rPr lang="ko-KR" altLang="en-US" dirty="0"/>
              <a:t>을 사용할 수 있다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실시간 조명의 개수가 늘어나면 부하가 기하급수적으로 증가하기 때문에 </a:t>
            </a:r>
            <a:br>
              <a:rPr lang="en-US" altLang="ko-KR" dirty="0"/>
            </a:br>
            <a:r>
              <a:rPr lang="ko-KR" altLang="en-US" dirty="0"/>
              <a:t>조명의 개수를 제한 하면서 사용해야 한다</a:t>
            </a:r>
            <a:r>
              <a:rPr lang="en-US" altLang="ko-KR" dirty="0"/>
              <a:t>.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A31725-3BA5-46D8-AF98-383CB7E1C4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355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렌더링 패스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631504" y="1196752"/>
            <a:ext cx="9001000" cy="3888432"/>
          </a:xfrm>
        </p:spPr>
        <p:txBody>
          <a:bodyPr/>
          <a:lstStyle/>
          <a:p>
            <a:r>
              <a:rPr lang="ko-KR" altLang="en-US" dirty="0" err="1"/>
              <a:t>디퍼드</a:t>
            </a:r>
            <a:r>
              <a:rPr lang="ko-KR" altLang="en-US" dirty="0"/>
              <a:t> 렌더링 패스</a:t>
            </a:r>
            <a:endParaRPr lang="en-US" altLang="ko-KR" dirty="0"/>
          </a:p>
          <a:p>
            <a:pPr lvl="1"/>
            <a:r>
              <a:rPr lang="ko-KR" altLang="en-US" dirty="0"/>
              <a:t>작은 동적 라이트를 처리하는 데 유리한 파이프라인</a:t>
            </a:r>
            <a:endParaRPr lang="en-US" altLang="ko-KR" dirty="0"/>
          </a:p>
          <a:p>
            <a:pPr lvl="2"/>
            <a:r>
              <a:rPr lang="ko-KR" altLang="en-US" dirty="0"/>
              <a:t>여러 정보를 가진 이미지를 </a:t>
            </a:r>
            <a:r>
              <a:rPr lang="en-US" altLang="ko-KR" dirty="0"/>
              <a:t>G</a:t>
            </a:r>
            <a:r>
              <a:rPr lang="ko-KR" altLang="en-US" dirty="0"/>
              <a:t>버퍼에 </a:t>
            </a:r>
            <a:r>
              <a:rPr lang="ko-KR" altLang="en-US" dirty="0" err="1"/>
              <a:t>렌더링해놓고</a:t>
            </a:r>
            <a:r>
              <a:rPr lang="ko-KR" altLang="en-US" dirty="0"/>
              <a:t> 그 이미지를 가지고 </a:t>
            </a:r>
            <a:r>
              <a:rPr lang="en-US" altLang="ko-KR" dirty="0"/>
              <a:t>2D </a:t>
            </a:r>
            <a:r>
              <a:rPr lang="ko-KR" altLang="en-US" dirty="0"/>
              <a:t>상태에서 라이 </a:t>
            </a:r>
            <a:r>
              <a:rPr lang="ko-KR" altLang="en-US" dirty="0" err="1"/>
              <a:t>팅을</a:t>
            </a:r>
            <a:r>
              <a:rPr lang="ko-KR" altLang="en-US" dirty="0"/>
              <a:t> 처리하므로 이론상으로는 라이트의 제한이 없다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이후 이 버퍼 데이터를 기반으로 조명을 연산하여 다음과 같은 최종 결과가 나온다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D5F2E-1B99-4697-A74B-1463EFEA8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008" y="3127673"/>
            <a:ext cx="3685539" cy="35455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B1F853-2AE3-492F-BD80-1C4D6F39D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3413703"/>
            <a:ext cx="3478784" cy="292534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C2AF2-15A6-453E-9E01-E3AA3EDE13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37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렌더링 패스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631504" y="1196752"/>
            <a:ext cx="9001000" cy="3888432"/>
          </a:xfrm>
        </p:spPr>
        <p:txBody>
          <a:bodyPr/>
          <a:lstStyle/>
          <a:p>
            <a:pPr lvl="1"/>
            <a:r>
              <a:rPr lang="en-US" altLang="ko-KR" dirty="0"/>
              <a:t>2D </a:t>
            </a:r>
            <a:r>
              <a:rPr lang="ko-KR" altLang="en-US" dirty="0"/>
              <a:t>상태에서 </a:t>
            </a:r>
            <a:r>
              <a:rPr lang="ko-KR" altLang="en-US" dirty="0" err="1"/>
              <a:t>라이팅을</a:t>
            </a:r>
            <a:r>
              <a:rPr lang="ko-KR" altLang="en-US" dirty="0"/>
              <a:t> 픽셀 단위로 처리하므로 모든 조명이 픽셀 라이트</a:t>
            </a:r>
            <a:endParaRPr lang="en-US" altLang="ko-KR" dirty="0"/>
          </a:p>
          <a:p>
            <a:pPr lvl="2"/>
            <a:r>
              <a:rPr lang="ko-KR" altLang="en-US" dirty="0"/>
              <a:t>그림자나 </a:t>
            </a:r>
            <a:r>
              <a:rPr lang="ko-KR" altLang="en-US" dirty="0" err="1"/>
              <a:t>노말맵</a:t>
            </a:r>
            <a:r>
              <a:rPr lang="ko-KR" altLang="en-US" dirty="0"/>
              <a:t> 등의 사용에 유리 </a:t>
            </a:r>
            <a:endParaRPr lang="en-US" altLang="ko-KR" dirty="0"/>
          </a:p>
          <a:p>
            <a:pPr lvl="2"/>
            <a:r>
              <a:rPr lang="ko-KR" altLang="en-US" dirty="0"/>
              <a:t>동시에 여러 버퍼에 그리는 </a:t>
            </a:r>
            <a:r>
              <a:rPr lang="en-US" altLang="ko-KR" dirty="0"/>
              <a:t>MRT (Multiple Render Targets) </a:t>
            </a:r>
            <a:r>
              <a:rPr lang="ko-KR" altLang="en-US" dirty="0"/>
              <a:t>기법이 필요하기 때문에 </a:t>
            </a:r>
            <a:r>
              <a:rPr lang="en-US" altLang="ko-KR" dirty="0"/>
              <a:t>MRT, Shader Model 3.0 </a:t>
            </a:r>
            <a:r>
              <a:rPr lang="ko-KR" altLang="en-US" dirty="0"/>
              <a:t>이상</a:t>
            </a:r>
            <a:r>
              <a:rPr lang="en-US" altLang="ko-KR" dirty="0"/>
              <a:t>, </a:t>
            </a:r>
            <a:r>
              <a:rPr lang="ko-KR" altLang="en-US" dirty="0" err="1"/>
              <a:t>뎁스</a:t>
            </a:r>
            <a:r>
              <a:rPr lang="ko-KR" altLang="en-US" dirty="0"/>
              <a:t> </a:t>
            </a:r>
            <a:r>
              <a:rPr lang="ko-KR" altLang="en-US" dirty="0" err="1"/>
              <a:t>렌더</a:t>
            </a:r>
            <a:r>
              <a:rPr lang="ko-KR" altLang="en-US" dirty="0"/>
              <a:t> 텍스처를 지원하는 그래픽 카드가 필요</a:t>
            </a:r>
            <a:endParaRPr lang="en-US" altLang="ko-KR" dirty="0"/>
          </a:p>
          <a:p>
            <a:pPr lvl="3"/>
            <a:r>
              <a:rPr lang="ko-KR" altLang="en-US" dirty="0"/>
              <a:t>최근 대부분의 기기가 지원</a:t>
            </a:r>
            <a:endParaRPr lang="en-US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085179-9D82-4409-85D7-EF219CAFAC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517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렌더링 패스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631504" y="1196752"/>
            <a:ext cx="8064896" cy="3888432"/>
          </a:xfrm>
        </p:spPr>
        <p:txBody>
          <a:bodyPr/>
          <a:lstStyle/>
          <a:p>
            <a:pPr lvl="1"/>
            <a:r>
              <a:rPr lang="ko-KR" altLang="en-US" dirty="0" err="1"/>
              <a:t>디퍼드</a:t>
            </a:r>
            <a:r>
              <a:rPr lang="ko-KR" altLang="en-US" dirty="0"/>
              <a:t> 렌더링 테스트</a:t>
            </a:r>
            <a:endParaRPr lang="en-US" altLang="ko-KR" dirty="0"/>
          </a:p>
          <a:p>
            <a:pPr lvl="2"/>
            <a:r>
              <a:rPr lang="ko-KR" altLang="en-US" dirty="0"/>
              <a:t>앞서 제작한 포워드 렌더링 상태에서 카메라를 선택하고 강제로 </a:t>
            </a:r>
            <a:r>
              <a:rPr lang="ko-KR" altLang="en-US" dirty="0" err="1"/>
              <a:t>디퍼드</a:t>
            </a:r>
            <a:r>
              <a:rPr lang="ko-KR" altLang="en-US" dirty="0"/>
              <a:t> 렌더링 패스를 설정한다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/>
              <a:t>모두 픽셀 라이트가 된다</a:t>
            </a:r>
            <a:r>
              <a:rPr lang="en-US" altLang="ko-KR" dirty="0"/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A2420F-B45B-493B-8149-25AC81EDD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2640015"/>
            <a:ext cx="2433934" cy="35535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F01FF4-B1EB-4415-A1DE-A54DF9E17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74" y="2673096"/>
            <a:ext cx="5010150" cy="34956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112BD0-B471-4CA2-8B14-566C1D4DA20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989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렌더링 패스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343472" y="1268760"/>
            <a:ext cx="9217024" cy="3384376"/>
          </a:xfrm>
        </p:spPr>
        <p:txBody>
          <a:bodyPr/>
          <a:lstStyle/>
          <a:p>
            <a:pPr lvl="1"/>
            <a:r>
              <a:rPr lang="ko-KR" altLang="en-US" dirty="0" err="1"/>
              <a:t>디퍼드</a:t>
            </a:r>
            <a:r>
              <a:rPr lang="ko-KR" altLang="en-US" dirty="0"/>
              <a:t> 렌더링 패스의 장점과 단점</a:t>
            </a:r>
            <a:endParaRPr lang="en-US" altLang="ko-KR" dirty="0"/>
          </a:p>
          <a:p>
            <a:pPr lvl="3"/>
            <a:r>
              <a:rPr lang="en-US" altLang="ko-KR" dirty="0"/>
              <a:t>MRT</a:t>
            </a:r>
            <a:r>
              <a:rPr lang="ko-KR" altLang="en-US" dirty="0"/>
              <a:t>를 지원하지 않는 구형 기기에서는 동작하지 않는다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G</a:t>
            </a:r>
            <a:r>
              <a:rPr lang="ko-KR" altLang="en-US" dirty="0"/>
              <a:t>버퍼에 여러 가지 정보가 이미 저장되어 있으므로 추가 버퍼가 필요한 포스트 프로세싱에 유리하다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사용할 수 있는 </a:t>
            </a:r>
            <a:r>
              <a:rPr lang="ko-KR" altLang="en-US" dirty="0" err="1"/>
              <a:t>셰이더의</a:t>
            </a:r>
            <a:r>
              <a:rPr lang="ko-KR" altLang="en-US" dirty="0"/>
              <a:t> 유연성이 떨어져서 다양한 </a:t>
            </a:r>
            <a:r>
              <a:rPr lang="ko-KR" altLang="en-US" dirty="0" err="1"/>
              <a:t>셰이더를</a:t>
            </a:r>
            <a:r>
              <a:rPr lang="ko-KR" altLang="en-US" dirty="0"/>
              <a:t> 사용하기 어렵다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/>
              <a:t>반투명을 지원하지 않기 때문에 반투명 오브젝트는 </a:t>
            </a:r>
            <a:r>
              <a:rPr lang="ko-KR" altLang="en-US" dirty="0" err="1"/>
              <a:t>디퍼드로</a:t>
            </a:r>
            <a:r>
              <a:rPr lang="ko-KR" altLang="en-US" dirty="0"/>
              <a:t> 렌더링한 후 추가적으로 포워드로 렌더링해야 하는 문제가 있다</a:t>
            </a:r>
            <a:r>
              <a:rPr lang="en-US" altLang="ko-KR" dirty="0"/>
              <a:t>.</a:t>
            </a:r>
          </a:p>
          <a:p>
            <a:pPr lvl="4"/>
            <a:r>
              <a:rPr lang="en-US" altLang="ko-KR" sz="1200" dirty="0"/>
              <a:t> </a:t>
            </a:r>
            <a:r>
              <a:rPr lang="ko-KR" altLang="en-US" sz="1200" dirty="0"/>
              <a:t>즉 반투명이 많은 게임에서는 매우 비효율적인 퍼포먼스를 보인다</a:t>
            </a:r>
            <a:r>
              <a:rPr lang="en-US" altLang="ko-KR" sz="1200" dirty="0"/>
              <a:t>.</a:t>
            </a:r>
            <a:r>
              <a:rPr lang="en-US" altLang="ko-KR" dirty="0"/>
              <a:t> </a:t>
            </a:r>
          </a:p>
          <a:p>
            <a:pPr lvl="3"/>
            <a:r>
              <a:rPr lang="ko-KR" altLang="en-US" dirty="0"/>
              <a:t>렌더링 이미지가 버퍼로 존재하여 하드웨어 </a:t>
            </a:r>
            <a:r>
              <a:rPr lang="ko-KR" altLang="en-US" dirty="0" err="1"/>
              <a:t>안티에일리어싱을</a:t>
            </a:r>
            <a:r>
              <a:rPr lang="ko-KR" altLang="en-US" dirty="0"/>
              <a:t> 사용할 수 없기 때문에 포스트 프로세싱을 이용하여 </a:t>
            </a:r>
            <a:r>
              <a:rPr lang="en-US" altLang="ko-KR" dirty="0"/>
              <a:t>TAA, FXAA </a:t>
            </a:r>
            <a:r>
              <a:rPr lang="ko-KR" altLang="en-US" dirty="0"/>
              <a:t>등을 구현하여 처리한다</a:t>
            </a:r>
            <a:r>
              <a:rPr lang="en-US" altLang="ko-KR" dirty="0"/>
              <a:t>. </a:t>
            </a:r>
          </a:p>
          <a:p>
            <a:pPr lvl="3"/>
            <a:r>
              <a:rPr lang="en-US" altLang="ko-KR" dirty="0"/>
              <a:t>2D</a:t>
            </a:r>
            <a:r>
              <a:rPr lang="ko-KR" altLang="en-US" dirty="0"/>
              <a:t>에서 처리하여 동적 픽셀 </a:t>
            </a:r>
            <a:r>
              <a:rPr lang="ko-KR" altLang="en-US" dirty="0" err="1"/>
              <a:t>라이트에</a:t>
            </a:r>
            <a:r>
              <a:rPr lang="ko-KR" altLang="en-US" dirty="0"/>
              <a:t> 유리하므로 이론적으로는 라이트 개수의 제한이 없다</a:t>
            </a:r>
            <a:r>
              <a:rPr lang="en-US" altLang="ko-KR" dirty="0"/>
              <a:t>. </a:t>
            </a:r>
          </a:p>
          <a:p>
            <a:pPr lvl="4"/>
            <a:r>
              <a:rPr lang="ko-KR" altLang="en-US" sz="1200" dirty="0"/>
              <a:t>하지만 한 픽셀에 너무 많은 라이트 연산이 적용되는 것은 바람직하지 않기 때문에 넓은 범위의 조명을 여러 개 설치하지 않는 것이 좋다</a:t>
            </a:r>
            <a:r>
              <a:rPr lang="en-US" altLang="ko-KR" sz="1200" dirty="0"/>
              <a:t>.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6FBCA8-380F-476F-AC2E-7888D125FE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793F4-5C0A-44C4-981A-DC29A9B0EB69}"/>
              </a:ext>
            </a:extLst>
          </p:cNvPr>
          <p:cNvSpPr txBox="1"/>
          <p:nvPr/>
        </p:nvSpPr>
        <p:spPr>
          <a:xfrm>
            <a:off x="1005841" y="4653136"/>
            <a:ext cx="6117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hlinkClick r:id="rId2"/>
              </a:rPr>
              <a:t>안티에일리어싱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- </a:t>
            </a:r>
            <a:r>
              <a:rPr lang="ko-KR" altLang="en-US" dirty="0">
                <a:hlinkClick r:id="rId2"/>
              </a:rPr>
              <a:t>나무위키 </a:t>
            </a:r>
            <a:r>
              <a:rPr lang="en-US" altLang="ko-KR" dirty="0">
                <a:hlinkClick r:id="rId2"/>
              </a:rPr>
              <a:t>(</a:t>
            </a:r>
            <a:r>
              <a:rPr lang="en-US" altLang="ko-KR" dirty="0" err="1">
                <a:hlinkClick r:id="rId2"/>
              </a:rPr>
              <a:t>namu.wiki</a:t>
            </a:r>
            <a:r>
              <a:rPr lang="en-US" altLang="ko-KR" dirty="0">
                <a:hlinkClick r:id="rId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9945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2CB77-5240-C955-F42F-E025F6A1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렌더링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0E84D-B69E-7FDC-8469-9698894F1E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C52BF4-4706-EEFE-063E-0BDF9090A0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Picture 2" descr="shader pipeline-v2">
            <a:extLst>
              <a:ext uri="{FF2B5EF4-FFF2-40B4-BE49-F238E27FC236}">
                <a16:creationId xmlns:a16="http://schemas.microsoft.com/office/drawing/2014/main" id="{B459DDEF-299C-EDF0-2F51-0296B1F5F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3" y="1041157"/>
            <a:ext cx="7564441" cy="163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orward-v2">
            <a:extLst>
              <a:ext uri="{FF2B5EF4-FFF2-40B4-BE49-F238E27FC236}">
                <a16:creationId xmlns:a16="http://schemas.microsoft.com/office/drawing/2014/main" id="{DBFC4014-49FE-27B3-C1C3-D4DB246A7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98057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ferred-v2">
            <a:extLst>
              <a:ext uri="{FF2B5EF4-FFF2-40B4-BE49-F238E27FC236}">
                <a16:creationId xmlns:a16="http://schemas.microsoft.com/office/drawing/2014/main" id="{45CB9C27-3066-1E7A-C13A-47D6CF30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037" y="2798057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891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라이트맵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79293" y="1196752"/>
            <a:ext cx="10276676" cy="2736304"/>
          </a:xfrm>
        </p:spPr>
        <p:txBody>
          <a:bodyPr/>
          <a:lstStyle/>
          <a:p>
            <a:pPr lvl="1"/>
            <a:r>
              <a:rPr lang="ko-KR" altLang="en-US" dirty="0"/>
              <a:t>고급 </a:t>
            </a:r>
            <a:r>
              <a:rPr lang="en-US" altLang="ko-KR" dirty="0"/>
              <a:t>GI </a:t>
            </a:r>
            <a:r>
              <a:rPr lang="ko-KR" altLang="en-US" dirty="0"/>
              <a:t>효과는 막대한 연산이 필요하기 때문에 아직은 실시간으로 처리하기가 쉽지 않다</a:t>
            </a:r>
            <a:endParaRPr lang="en-US" altLang="ko-KR" dirty="0"/>
          </a:p>
          <a:p>
            <a:pPr lvl="2"/>
            <a:r>
              <a:rPr lang="ko-KR" altLang="en-US" dirty="0" err="1"/>
              <a:t>라이트맵으로</a:t>
            </a:r>
            <a:r>
              <a:rPr lang="ko-KR" altLang="en-US" dirty="0"/>
              <a:t> </a:t>
            </a:r>
            <a:r>
              <a:rPr lang="en-US" altLang="ko-KR" dirty="0"/>
              <a:t>GI (</a:t>
            </a:r>
            <a:r>
              <a:rPr lang="ko-KR" altLang="en-US" dirty="0"/>
              <a:t>글로벌 </a:t>
            </a:r>
            <a:r>
              <a:rPr lang="ko-KR" altLang="en-US" dirty="0" err="1"/>
              <a:t>일루미네이션</a:t>
            </a:r>
            <a:r>
              <a:rPr lang="en-US" altLang="ko-KR" dirty="0"/>
              <a:t>) </a:t>
            </a:r>
            <a:r>
              <a:rPr lang="ko-KR" altLang="en-US" dirty="0"/>
              <a:t>표현하기</a:t>
            </a:r>
            <a:endParaRPr lang="en-US" altLang="ko-KR" dirty="0"/>
          </a:p>
          <a:p>
            <a:pPr lvl="3"/>
            <a:r>
              <a:rPr lang="ko-KR" altLang="en-US" dirty="0"/>
              <a:t>빛의 복잡한 </a:t>
            </a:r>
            <a:r>
              <a:rPr lang="en-US" altLang="ko-KR" dirty="0"/>
              <a:t>GI </a:t>
            </a:r>
            <a:r>
              <a:rPr lang="ko-KR" altLang="en-US" dirty="0"/>
              <a:t>연산을 텍스처로 구워 오브젝트에 입히는 방식</a:t>
            </a:r>
            <a:endParaRPr lang="en-US" altLang="ko-KR" dirty="0"/>
          </a:p>
          <a:p>
            <a:pPr lvl="3"/>
            <a:r>
              <a:rPr lang="ko-KR" altLang="en-US" dirty="0"/>
              <a:t>실시간 조명의 제한 때문에 조명을 사용하지 못하는 환경에서 조명을 표현하여 퍼포먼스를 향상하는 용도로도 사용 가능</a:t>
            </a:r>
            <a:endParaRPr lang="en-US" altLang="ko-KR" dirty="0"/>
          </a:p>
          <a:p>
            <a:pPr lvl="2"/>
            <a:r>
              <a:rPr lang="ko-KR" altLang="en-US" dirty="0" err="1"/>
              <a:t>라이트맵의</a:t>
            </a:r>
            <a:r>
              <a:rPr lang="ko-KR" altLang="en-US" dirty="0"/>
              <a:t> 단점 </a:t>
            </a:r>
            <a:endParaRPr lang="en-US" altLang="ko-KR" dirty="0"/>
          </a:p>
          <a:p>
            <a:pPr lvl="3"/>
            <a:r>
              <a:rPr lang="ko-KR" altLang="en-US" dirty="0"/>
              <a:t>텍스처 사용량의 증대로 메모리가 증가</a:t>
            </a:r>
            <a:endParaRPr lang="en-US" altLang="ko-KR" dirty="0"/>
          </a:p>
          <a:p>
            <a:pPr lvl="3"/>
            <a:r>
              <a:rPr lang="ko-KR" altLang="en-US" dirty="0"/>
              <a:t>미리 텍스처로 </a:t>
            </a:r>
            <a:r>
              <a:rPr lang="ko-KR" altLang="en-US" dirty="0" err="1"/>
              <a:t>라이팅을</a:t>
            </a:r>
            <a:r>
              <a:rPr lang="ko-KR" altLang="en-US" dirty="0"/>
              <a:t> </a:t>
            </a:r>
            <a:r>
              <a:rPr lang="ko-KR" altLang="en-US" dirty="0" err="1"/>
              <a:t>구워놓은</a:t>
            </a:r>
            <a:r>
              <a:rPr lang="ko-KR" altLang="en-US" dirty="0"/>
              <a:t> 것이라 움직이는 오브젝트에는 적용할 수 없다</a:t>
            </a:r>
            <a:endParaRPr lang="en-US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9EAC8B-6779-4FF0-B575-0D56F9AA5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212" y="4049517"/>
            <a:ext cx="9134475" cy="26574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DFD75-C2C0-4B1F-AC52-DFBD1A3534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04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라이트맵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631504" y="1196752"/>
            <a:ext cx="8780693" cy="2736304"/>
          </a:xfrm>
        </p:spPr>
        <p:txBody>
          <a:bodyPr/>
          <a:lstStyle/>
          <a:p>
            <a:r>
              <a:rPr lang="ko-KR" altLang="en-US" dirty="0" err="1"/>
              <a:t>라이트맵을</a:t>
            </a:r>
            <a:r>
              <a:rPr lang="ko-KR" altLang="en-US" dirty="0"/>
              <a:t> 굽기 위한 준비</a:t>
            </a:r>
            <a:endParaRPr lang="en-US" altLang="ko-KR" dirty="0"/>
          </a:p>
          <a:p>
            <a:pPr lvl="2"/>
            <a:r>
              <a:rPr lang="ko-KR" altLang="en-US" dirty="0"/>
              <a:t>다음과 같은 구조물을 만들어보자</a:t>
            </a:r>
            <a:endParaRPr lang="en-US" altLang="ko-KR" dirty="0"/>
          </a:p>
          <a:p>
            <a:pPr lvl="3"/>
            <a:r>
              <a:rPr lang="ko-KR" altLang="en-US" dirty="0"/>
              <a:t>주전자는 </a:t>
            </a:r>
            <a:r>
              <a:rPr lang="en-US" altLang="ko-KR" dirty="0"/>
              <a:t>3D max</a:t>
            </a:r>
            <a:r>
              <a:rPr lang="ko-KR" altLang="en-US" dirty="0"/>
              <a:t>의 기본 오브젝트이다</a:t>
            </a:r>
            <a:r>
              <a:rPr lang="en-US" altLang="ko-KR" dirty="0"/>
              <a:t>. 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BA6833-AC7C-46BB-A6BF-71738EC66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5" y="2708920"/>
            <a:ext cx="3514527" cy="376515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88564C-F429-46D0-B8DE-4D229770F8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901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라이트맵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631504" y="1196752"/>
            <a:ext cx="8780693" cy="2736304"/>
          </a:xfrm>
        </p:spPr>
        <p:txBody>
          <a:bodyPr/>
          <a:lstStyle/>
          <a:p>
            <a:pPr lvl="2"/>
            <a:r>
              <a:rPr lang="ko-KR" altLang="en-US" dirty="0"/>
              <a:t>라이트를 제외한 모든 오브젝트를 선택하고 </a:t>
            </a:r>
            <a:r>
              <a:rPr lang="en-US" altLang="ko-KR" dirty="0"/>
              <a:t>[Inspector] </a:t>
            </a:r>
            <a:r>
              <a:rPr lang="ko-KR" altLang="en-US" dirty="0"/>
              <a:t>창에서 </a:t>
            </a:r>
            <a:r>
              <a:rPr lang="en-US" altLang="ko-KR" dirty="0"/>
              <a:t>Static</a:t>
            </a:r>
            <a:r>
              <a:rPr lang="ko-KR" altLang="en-US" dirty="0"/>
              <a:t>에 체크한다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/>
              <a:t>게임에서 오브젝트를 움직일 수 없게 하는 설정으로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게임에서 움직이는 오브젝트는 </a:t>
            </a:r>
            <a:r>
              <a:rPr lang="ko-KR" altLang="en-US" dirty="0" err="1"/>
              <a:t>라이트맵을</a:t>
            </a:r>
            <a:r>
              <a:rPr lang="ko-KR" altLang="en-US" dirty="0"/>
              <a:t> 구울 수 없다</a:t>
            </a:r>
            <a:r>
              <a:rPr lang="en-US" altLang="ko-KR" dirty="0"/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34E34D-86F1-45EA-8A76-476190D25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868" y="2333241"/>
            <a:ext cx="6623795" cy="319963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A78803-117C-4ABC-8777-36979F1045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953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라이트맵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631504" y="1196752"/>
            <a:ext cx="8640961" cy="2736304"/>
          </a:xfrm>
        </p:spPr>
        <p:txBody>
          <a:bodyPr/>
          <a:lstStyle/>
          <a:p>
            <a:pPr lvl="2"/>
            <a:r>
              <a:rPr lang="en-US" altLang="ko-KR" dirty="0"/>
              <a:t>[Window]-[Rendering]-[Lighting Settings]</a:t>
            </a:r>
            <a:r>
              <a:rPr lang="ko-KR" altLang="en-US" dirty="0"/>
              <a:t>를 선택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/>
              <a:t>[Lighting] </a:t>
            </a:r>
            <a:r>
              <a:rPr lang="ko-KR" altLang="en-US" dirty="0"/>
              <a:t>창은 라이트맵 작업 을 할 때 자주 사용하므로 </a:t>
            </a:r>
            <a:r>
              <a:rPr lang="en-US" altLang="ko-KR" dirty="0"/>
              <a:t>[Inspector] </a:t>
            </a:r>
            <a:r>
              <a:rPr lang="ko-KR" altLang="en-US" dirty="0"/>
              <a:t>창에 </a:t>
            </a:r>
            <a:r>
              <a:rPr lang="ko-KR" altLang="en-US" dirty="0" err="1"/>
              <a:t>도킹해놓는</a:t>
            </a:r>
            <a:r>
              <a:rPr lang="ko-KR" altLang="en-US" dirty="0"/>
              <a:t> 것이 좋다</a:t>
            </a:r>
            <a:r>
              <a:rPr lang="en-US" altLang="ko-KR" dirty="0"/>
              <a:t>. </a:t>
            </a:r>
            <a:r>
              <a:rPr lang="ko-KR" altLang="en-US" dirty="0"/>
              <a:t>이후로는 </a:t>
            </a:r>
            <a:r>
              <a:rPr lang="en-US" altLang="ko-KR" dirty="0"/>
              <a:t>[Lighting] </a:t>
            </a:r>
            <a:r>
              <a:rPr lang="ko-KR" altLang="en-US" dirty="0"/>
              <a:t>창이 </a:t>
            </a:r>
            <a:r>
              <a:rPr lang="en-US" altLang="ko-KR" dirty="0"/>
              <a:t>[Inspector] </a:t>
            </a:r>
            <a:r>
              <a:rPr lang="ko-KR" altLang="en-US" dirty="0"/>
              <a:t>창과 함께 있다고 가정하고 설명하겠다</a:t>
            </a:r>
            <a:r>
              <a:rPr lang="en-US" altLang="ko-KR" dirty="0"/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71492-1E57-4DFF-A56E-A382370CE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1" y="2718048"/>
            <a:ext cx="3073853" cy="295232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6329FD-D519-4864-BCA8-3F1E70B202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967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2495600" y="1340768"/>
            <a:ext cx="7056438" cy="1656184"/>
          </a:xfrm>
        </p:spPr>
        <p:txBody>
          <a:bodyPr/>
          <a:lstStyle/>
          <a:p>
            <a:r>
              <a:rPr lang="ko-KR" altLang="en-US" sz="1800" b="1" dirty="0"/>
              <a:t>유니티 실시간 조명 시스템</a:t>
            </a:r>
          </a:p>
          <a:p>
            <a:r>
              <a:rPr lang="ko-KR" altLang="en-US" sz="1800" b="1" dirty="0"/>
              <a:t>유니티 실시간 그림자 시스템</a:t>
            </a:r>
          </a:p>
          <a:p>
            <a:r>
              <a:rPr lang="ko-KR" altLang="en-US" sz="1800" b="1" dirty="0"/>
              <a:t>렌더링 패스</a:t>
            </a:r>
          </a:p>
          <a:p>
            <a:r>
              <a:rPr lang="ko-KR" altLang="en-US" sz="1800" b="1" dirty="0"/>
              <a:t>라이트맵</a:t>
            </a:r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26847687-0E53-43D8-9E38-8093F038DB87}"/>
              </a:ext>
            </a:extLst>
          </p:cNvPr>
          <p:cNvSpPr txBox="1">
            <a:spLocks/>
          </p:cNvSpPr>
          <p:nvPr/>
        </p:nvSpPr>
        <p:spPr bwMode="auto">
          <a:xfrm>
            <a:off x="2488010" y="3838948"/>
            <a:ext cx="7056438" cy="1390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유니티 내장 조명의 종류를 파악하고 사용법을 익힌다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실시간 그림자 시스템을 이해하고 사용법을 익힌다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렌더링 패스에 대해 알아본다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라이트맵 사용법을 익힌다</a:t>
            </a:r>
            <a:r>
              <a:rPr lang="en-US" altLang="ko-KR" sz="1600" b="1" dirty="0"/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F9C90F-9479-473C-B3A9-25CBAE5F083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</a:t>
            </a:fld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라이트맵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343472" y="1190346"/>
            <a:ext cx="6696744" cy="2736304"/>
          </a:xfrm>
        </p:spPr>
        <p:txBody>
          <a:bodyPr/>
          <a:lstStyle/>
          <a:p>
            <a:pPr lvl="2"/>
            <a:r>
              <a:rPr lang="en-US" altLang="ko-KR" dirty="0"/>
              <a:t>Realtime Lighting</a:t>
            </a:r>
            <a:r>
              <a:rPr lang="ko-KR" altLang="en-US" dirty="0"/>
              <a:t>의 </a:t>
            </a:r>
            <a:r>
              <a:rPr lang="en-US" altLang="ko-KR" dirty="0"/>
              <a:t>Realtime Global Illumination </a:t>
            </a:r>
            <a:r>
              <a:rPr lang="ko-KR" altLang="en-US" dirty="0"/>
              <a:t>옵션을 끈다</a:t>
            </a:r>
            <a:endParaRPr lang="en-US" altLang="ko-KR" dirty="0"/>
          </a:p>
          <a:p>
            <a:pPr lvl="2"/>
            <a:r>
              <a:rPr lang="en-US" altLang="ko-KR" dirty="0"/>
              <a:t>Mixed Lighting</a:t>
            </a:r>
            <a:r>
              <a:rPr lang="ko-KR" altLang="en-US" dirty="0"/>
              <a:t>의 </a:t>
            </a:r>
            <a:r>
              <a:rPr lang="en-US" altLang="ko-KR" dirty="0"/>
              <a:t>Baked Global Illumination </a:t>
            </a:r>
            <a:r>
              <a:rPr lang="ko-KR" altLang="en-US" dirty="0"/>
              <a:t>옵션을 켠다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Auto Generate</a:t>
            </a:r>
            <a:r>
              <a:rPr lang="ko-KR" altLang="en-US" dirty="0"/>
              <a:t>에 체크되어 있다면 체크를 해제한다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/>
              <a:t>이 기능이 켜져 있으면 옵션을 건드릴 때마다 자동으로 </a:t>
            </a:r>
            <a:r>
              <a:rPr lang="ko-KR" altLang="en-US" dirty="0" err="1"/>
              <a:t>구워져서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에디터가 아주 </a:t>
            </a:r>
            <a:r>
              <a:rPr lang="ko-KR" altLang="en-US" dirty="0" err="1"/>
              <a:t>느려지기</a:t>
            </a:r>
            <a:r>
              <a:rPr lang="ko-KR" altLang="en-US" dirty="0"/>
              <a:t> 때문이다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/>
              <a:t>이 기능이 꺼져 있으면 수동으로 구워야 한다</a:t>
            </a:r>
            <a:r>
              <a:rPr lang="en-US" altLang="ko-KR" dirty="0"/>
              <a:t>.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21A896-5D3C-4404-A9FF-7FBD8FCCB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618" y="1196752"/>
            <a:ext cx="2382662" cy="489654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296042-F27F-4DEA-A1A1-726163C5F8F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535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라이트맵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631504" y="1196752"/>
            <a:ext cx="8780693" cy="2736304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 startAt="2"/>
            </a:pPr>
            <a:r>
              <a:rPr lang="en-US" altLang="ko-KR" dirty="0"/>
              <a:t>Subtractive</a:t>
            </a:r>
            <a:r>
              <a:rPr lang="ko-KR" altLang="en-US" dirty="0"/>
              <a:t>로 라이트맵 굽기</a:t>
            </a:r>
            <a:endParaRPr lang="en-US" altLang="ko-KR" dirty="0"/>
          </a:p>
          <a:p>
            <a:pPr lvl="2"/>
            <a:r>
              <a:rPr lang="ko-KR" altLang="en-US" dirty="0"/>
              <a:t>모든 그림자와 </a:t>
            </a:r>
            <a:r>
              <a:rPr lang="en-US" altLang="ko-KR" dirty="0"/>
              <a:t>GI </a:t>
            </a:r>
            <a:r>
              <a:rPr lang="ko-KR" altLang="en-US" dirty="0"/>
              <a:t>효과를 </a:t>
            </a:r>
            <a:r>
              <a:rPr lang="ko-KR" altLang="en-US" dirty="0" err="1"/>
              <a:t>라이트맵으로</a:t>
            </a:r>
            <a:r>
              <a:rPr lang="ko-KR" altLang="en-US" dirty="0"/>
              <a:t> 굽는 방식</a:t>
            </a:r>
            <a:endParaRPr lang="en-US" altLang="ko-KR" dirty="0"/>
          </a:p>
          <a:p>
            <a:pPr lvl="3"/>
            <a:r>
              <a:rPr lang="ko-KR" altLang="en-US" dirty="0"/>
              <a:t>가장 기본적이고 가볍다</a:t>
            </a:r>
            <a:endParaRPr lang="en-US" altLang="ko-KR" dirty="0"/>
          </a:p>
          <a:p>
            <a:pPr lvl="3"/>
            <a:r>
              <a:rPr lang="ko-KR" altLang="en-US" dirty="0"/>
              <a:t>유동성이 가장 떨어진다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[Lighting] </a:t>
            </a:r>
            <a:r>
              <a:rPr lang="ko-KR" altLang="en-US" dirty="0"/>
              <a:t>창의 </a:t>
            </a:r>
            <a:r>
              <a:rPr lang="en-US" altLang="ko-KR" dirty="0"/>
              <a:t>Mixed Lighting</a:t>
            </a:r>
            <a:r>
              <a:rPr lang="ko-KR" altLang="en-US" dirty="0"/>
              <a:t>에서 </a:t>
            </a:r>
            <a:br>
              <a:rPr lang="en-US" altLang="ko-KR" dirty="0"/>
            </a:br>
            <a:r>
              <a:rPr lang="en-US" altLang="ko-KR" dirty="0"/>
              <a:t>Lighting Mode</a:t>
            </a:r>
            <a:r>
              <a:rPr lang="ko-KR" altLang="en-US" dirty="0"/>
              <a:t>로 </a:t>
            </a:r>
            <a:r>
              <a:rPr lang="en-US" altLang="ko-KR" dirty="0"/>
              <a:t>Subtractive</a:t>
            </a:r>
            <a:r>
              <a:rPr lang="ko-KR" altLang="en-US" dirty="0"/>
              <a:t>를 선택한다 </a:t>
            </a:r>
            <a:br>
              <a:rPr lang="en-US" altLang="ko-KR" dirty="0"/>
            </a:br>
            <a:endParaRPr lang="en-US" altLang="ko-KR" dirty="0"/>
          </a:p>
          <a:p>
            <a:pPr lvl="2"/>
            <a:r>
              <a:rPr lang="en-US" altLang="ko-KR" dirty="0"/>
              <a:t>Light</a:t>
            </a:r>
            <a:r>
              <a:rPr lang="ko-KR" altLang="en-US" dirty="0"/>
              <a:t>를 선택하고 </a:t>
            </a:r>
            <a:r>
              <a:rPr lang="en-US" altLang="ko-KR" dirty="0"/>
              <a:t>Mode</a:t>
            </a:r>
            <a:r>
              <a:rPr lang="ko-KR" altLang="en-US" dirty="0"/>
              <a:t>를 </a:t>
            </a:r>
            <a:r>
              <a:rPr lang="en-US" altLang="ko-KR" dirty="0"/>
              <a:t>Mixed</a:t>
            </a:r>
            <a:r>
              <a:rPr lang="ko-KR" altLang="en-US" dirty="0"/>
              <a:t>로 바꾼다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&lt;Generate Lighting&gt;</a:t>
            </a:r>
            <a:r>
              <a:rPr lang="ko-KR" altLang="en-US" dirty="0"/>
              <a:t>을 클릭하여 </a:t>
            </a:r>
            <a:br>
              <a:rPr lang="en-US" altLang="ko-KR" dirty="0"/>
            </a:br>
            <a:r>
              <a:rPr lang="ko-KR" altLang="en-US" dirty="0" err="1"/>
              <a:t>라이트맵을</a:t>
            </a:r>
            <a:r>
              <a:rPr lang="ko-KR" altLang="en-US" dirty="0"/>
              <a:t> 굽자</a:t>
            </a:r>
            <a:r>
              <a:rPr lang="en-US" altLang="ko-KR" dirty="0"/>
              <a:t>(Baking)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09B494-B103-410C-B04E-8716C632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151" y="2933101"/>
            <a:ext cx="2802693" cy="9917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6E2A95-6841-4586-A579-C02C376DA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216" y="4149081"/>
            <a:ext cx="3957981" cy="234158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510AA0-B961-4603-BFD3-2A58E28164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07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라이트맵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631504" y="1196752"/>
            <a:ext cx="8780693" cy="2736304"/>
          </a:xfrm>
        </p:spPr>
        <p:txBody>
          <a:bodyPr/>
          <a:lstStyle/>
          <a:p>
            <a:pPr lvl="2"/>
            <a:r>
              <a:rPr lang="en-US" altLang="ko-KR" dirty="0"/>
              <a:t>GI</a:t>
            </a:r>
            <a:r>
              <a:rPr lang="ko-KR" altLang="en-US" dirty="0"/>
              <a:t> 효과 </a:t>
            </a:r>
            <a:r>
              <a:rPr lang="en-US" altLang="ko-KR" dirty="0"/>
              <a:t>: </a:t>
            </a:r>
            <a:r>
              <a:rPr lang="ko-KR" altLang="en-US" dirty="0"/>
              <a:t>바닥과 주전자에 빨간색 벽의 붉은빛과 초록색 벽의 초록빛이 묻어나오는 것을 볼 수 있다</a:t>
            </a:r>
            <a:endParaRPr lang="en-US" altLang="ko-KR" dirty="0"/>
          </a:p>
          <a:p>
            <a:pPr lvl="2"/>
            <a:r>
              <a:rPr lang="ko-KR" altLang="en-US" dirty="0" err="1"/>
              <a:t>구워진</a:t>
            </a:r>
            <a:r>
              <a:rPr lang="ko-KR" altLang="en-US" dirty="0"/>
              <a:t> 빛과 그림자 </a:t>
            </a:r>
            <a:r>
              <a:rPr lang="en-US" altLang="ko-KR" dirty="0"/>
              <a:t>: </a:t>
            </a:r>
            <a:r>
              <a:rPr lang="ko-KR" altLang="en-US" dirty="0"/>
              <a:t>오브젝트의 라이트는 텍스처로 </a:t>
            </a:r>
            <a:r>
              <a:rPr lang="ko-KR" altLang="en-US" dirty="0" err="1"/>
              <a:t>구워져</a:t>
            </a:r>
            <a:r>
              <a:rPr lang="ko-KR" altLang="en-US" dirty="0"/>
              <a:t> 있기 때문에 조명이 더 이상 실시간으로 </a:t>
            </a:r>
            <a:r>
              <a:rPr lang="ko-KR" altLang="en-US" dirty="0" err="1"/>
              <a:t>연산되지</a:t>
            </a:r>
            <a:r>
              <a:rPr lang="ko-KR" altLang="en-US" dirty="0"/>
              <a:t> 않는다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즉 오브젝트를 움직이면 빛과 그림자가 따라오지 않고 그 자리에 남아 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또한 </a:t>
            </a:r>
            <a:r>
              <a:rPr lang="ko-KR" altLang="en-US" dirty="0" err="1"/>
              <a:t>구워진</a:t>
            </a:r>
            <a:r>
              <a:rPr lang="ko-KR" altLang="en-US" dirty="0"/>
              <a:t> 라이트는 조명의 강도나 각도를 바꿔도 전혀 반응하지 않는다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A6394B-C104-4F08-90A2-AA46F62DD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983" y="2924944"/>
            <a:ext cx="3640308" cy="36453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FA29BA-BE4E-446C-A3DA-72A2875AF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904" y="3244229"/>
            <a:ext cx="3953846" cy="345670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3E1F79-71B6-400B-8427-0A4328A0A1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305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라이트맵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631504" y="1196752"/>
            <a:ext cx="8780693" cy="2808312"/>
          </a:xfrm>
        </p:spPr>
        <p:txBody>
          <a:bodyPr/>
          <a:lstStyle/>
          <a:p>
            <a:pPr lvl="2"/>
            <a:r>
              <a:rPr lang="ko-KR" altLang="en-US" dirty="0" err="1"/>
              <a:t>구워진</a:t>
            </a:r>
            <a:r>
              <a:rPr lang="ko-KR" altLang="en-US" dirty="0"/>
              <a:t> </a:t>
            </a:r>
            <a:r>
              <a:rPr lang="ko-KR" altLang="en-US" dirty="0" err="1"/>
              <a:t>라이트맵은</a:t>
            </a:r>
            <a:r>
              <a:rPr lang="ko-KR" altLang="en-US" dirty="0"/>
              <a:t> </a:t>
            </a:r>
            <a:r>
              <a:rPr lang="en-US" altLang="ko-KR" dirty="0"/>
              <a:t>[Lighting] </a:t>
            </a:r>
            <a:r>
              <a:rPr lang="ko-KR" altLang="en-US" dirty="0"/>
              <a:t>창의 </a:t>
            </a:r>
            <a:r>
              <a:rPr lang="en-US" altLang="ko-KR" dirty="0"/>
              <a:t>[Baked Lightmaps] </a:t>
            </a:r>
            <a:r>
              <a:rPr lang="ko-KR" altLang="en-US" dirty="0"/>
              <a:t>탭에서 확인할 수 있다</a:t>
            </a:r>
            <a:r>
              <a:rPr lang="en-US" altLang="ko-KR" dirty="0"/>
              <a:t>. </a:t>
            </a:r>
            <a:r>
              <a:rPr lang="ko-KR" altLang="en-US" dirty="0"/>
              <a:t>다음 그림은 </a:t>
            </a:r>
            <a:r>
              <a:rPr lang="en-US" altLang="ko-KR" dirty="0"/>
              <a:t>1024×1024 </a:t>
            </a:r>
            <a:r>
              <a:rPr lang="ko-KR" altLang="en-US" dirty="0"/>
              <a:t>크기의 </a:t>
            </a:r>
            <a:r>
              <a:rPr lang="ko-KR" altLang="en-US" dirty="0" err="1"/>
              <a:t>라이트맵이</a:t>
            </a:r>
            <a:r>
              <a:rPr lang="ko-KR" altLang="en-US" dirty="0"/>
              <a:t> </a:t>
            </a:r>
            <a:r>
              <a:rPr lang="ko-KR" altLang="en-US" dirty="0" err="1"/>
              <a:t>구워진</a:t>
            </a:r>
            <a:r>
              <a:rPr lang="ko-KR" altLang="en-US" dirty="0"/>
              <a:t> 상태를 보여준다</a:t>
            </a:r>
            <a:r>
              <a:rPr lang="en-US" altLang="ko-KR" dirty="0"/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868E28-2D42-40B5-96DD-92943705D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60" y="2060849"/>
            <a:ext cx="3600400" cy="173658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7D4271C-DE91-4F0D-B7C1-E7C9548DDD38}"/>
              </a:ext>
            </a:extLst>
          </p:cNvPr>
          <p:cNvSpPr/>
          <p:nvPr/>
        </p:nvSpPr>
        <p:spPr>
          <a:xfrm>
            <a:off x="2781489" y="4221089"/>
            <a:ext cx="6480720" cy="2092127"/>
          </a:xfrm>
          <a:prstGeom prst="roundRect">
            <a:avLst>
              <a:gd name="adj" fmla="val 52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/>
              <a:t>라이트맵이</a:t>
            </a:r>
            <a:r>
              <a:rPr lang="ko-KR" altLang="en-US" dirty="0"/>
              <a:t> 제대로 </a:t>
            </a:r>
            <a:r>
              <a:rPr lang="ko-KR" altLang="en-US" dirty="0" err="1"/>
              <a:t>구워지지</a:t>
            </a:r>
            <a:r>
              <a:rPr lang="ko-KR" altLang="en-US" dirty="0"/>
              <a:t> 않는 경우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1600" dirty="0"/>
              <a:t>모든 오브젝트 </a:t>
            </a:r>
            <a:r>
              <a:rPr lang="en-US" altLang="ko-KR" sz="1600" dirty="0"/>
              <a:t>(</a:t>
            </a:r>
            <a:r>
              <a:rPr lang="ko-KR" altLang="en-US" sz="1600" dirty="0"/>
              <a:t>조명제외</a:t>
            </a:r>
            <a:r>
              <a:rPr lang="en-US" altLang="ko-KR" sz="1600" dirty="0"/>
              <a:t>) </a:t>
            </a:r>
            <a:r>
              <a:rPr lang="ko-KR" altLang="en-US" sz="1600" dirty="0"/>
              <a:t>가 </a:t>
            </a:r>
            <a:r>
              <a:rPr lang="en-US" altLang="ko-KR" sz="1600" dirty="0"/>
              <a:t>Static </a:t>
            </a:r>
            <a:r>
              <a:rPr lang="ko-KR" altLang="en-US" sz="1600" dirty="0"/>
              <a:t>이 되어 있는지 확인한다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600" dirty="0"/>
              <a:t>조명이 </a:t>
            </a:r>
            <a:r>
              <a:rPr lang="en-US" altLang="ko-KR" sz="1600" dirty="0"/>
              <a:t>Mixed</a:t>
            </a:r>
            <a:r>
              <a:rPr lang="ko-KR" altLang="en-US" sz="1600" dirty="0"/>
              <a:t>으로 되어 있는지 확인한다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en-US" altLang="ko-KR" sz="1600" dirty="0"/>
              <a:t>Realtime</a:t>
            </a:r>
            <a:r>
              <a:rPr lang="ko-KR" altLang="en-US" sz="1600" dirty="0"/>
              <a:t>으로 되어 있다면 </a:t>
            </a:r>
            <a:r>
              <a:rPr lang="en-US" altLang="ko-KR" sz="1600" dirty="0"/>
              <a:t>Mixed </a:t>
            </a:r>
            <a:r>
              <a:rPr lang="ko-KR" altLang="en-US" sz="1600" dirty="0"/>
              <a:t>로 바꾼다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sz="1600" dirty="0"/>
              <a:t>[Lighting] </a:t>
            </a:r>
            <a:r>
              <a:rPr lang="ko-KR" altLang="en-US" sz="1600" dirty="0"/>
              <a:t>탭에서 </a:t>
            </a:r>
            <a:r>
              <a:rPr lang="en-US" altLang="ko-KR" sz="1600" dirty="0"/>
              <a:t>Mixed light</a:t>
            </a:r>
            <a:r>
              <a:rPr lang="ko-KR" altLang="en-US" sz="1600" dirty="0"/>
              <a:t>가 꺼져 있지 </a:t>
            </a:r>
            <a:r>
              <a:rPr lang="ko-KR" altLang="en-US" sz="1600" dirty="0" err="1"/>
              <a:t>않은지</a:t>
            </a:r>
            <a:r>
              <a:rPr lang="ko-KR" altLang="en-US" sz="1600" dirty="0"/>
              <a:t> 확인한다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0B32C9-586F-4853-8098-E50D0B09D8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81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라이트맵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631504" y="1196752"/>
            <a:ext cx="8780693" cy="2160240"/>
          </a:xfrm>
        </p:spPr>
        <p:txBody>
          <a:bodyPr/>
          <a:lstStyle/>
          <a:p>
            <a:pPr lvl="1"/>
            <a:r>
              <a:rPr lang="en-US" altLang="ko-KR" dirty="0"/>
              <a:t>Static</a:t>
            </a:r>
            <a:r>
              <a:rPr lang="ko-KR" altLang="en-US" dirty="0"/>
              <a:t>을 하지 않은</a:t>
            </a:r>
            <a:r>
              <a:rPr lang="en-US" altLang="ko-KR" dirty="0"/>
              <a:t> </a:t>
            </a:r>
            <a:r>
              <a:rPr lang="ko-KR" altLang="en-US" dirty="0"/>
              <a:t>동적 오브젝트와의 관계</a:t>
            </a:r>
            <a:endParaRPr lang="en-US" altLang="ko-KR" dirty="0"/>
          </a:p>
          <a:p>
            <a:pPr lvl="2"/>
            <a:r>
              <a:rPr lang="en-US" altLang="ko-KR" dirty="0"/>
              <a:t>Mixed </a:t>
            </a:r>
            <a:r>
              <a:rPr lang="ko-KR" altLang="en-US" dirty="0"/>
              <a:t>라이트는 </a:t>
            </a:r>
            <a:r>
              <a:rPr lang="en-US" altLang="ko-KR" dirty="0"/>
              <a:t>Static </a:t>
            </a:r>
            <a:r>
              <a:rPr lang="ko-KR" altLang="en-US" dirty="0"/>
              <a:t>세팅을 하지 않은 동적 오브젝트에도 조명의 영향이 미치는 옵션 이다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/>
              <a:t>게임에서 흔히 배경은 </a:t>
            </a:r>
            <a:r>
              <a:rPr lang="en-US" altLang="ko-KR" dirty="0"/>
              <a:t>Static</a:t>
            </a:r>
            <a:r>
              <a:rPr lang="ko-KR" altLang="en-US" dirty="0"/>
              <a:t>으로 세팅하여 퍼포먼스와 조명의 </a:t>
            </a:r>
            <a:r>
              <a:rPr lang="en-US" altLang="ko-KR" dirty="0"/>
              <a:t>GI </a:t>
            </a:r>
            <a:r>
              <a:rPr lang="ko-KR" altLang="en-US" dirty="0"/>
              <a:t>퀄리티를 도모하지만</a:t>
            </a:r>
            <a:r>
              <a:rPr lang="en-US" altLang="ko-KR" dirty="0"/>
              <a:t>, </a:t>
            </a:r>
            <a:r>
              <a:rPr lang="ko-KR" altLang="en-US" dirty="0"/>
              <a:t>캐릭터는 계속 돌아다녀야 하므로 </a:t>
            </a:r>
            <a:r>
              <a:rPr lang="en-US" altLang="ko-KR" dirty="0"/>
              <a:t>Static</a:t>
            </a:r>
            <a:r>
              <a:rPr lang="ko-KR" altLang="en-US" dirty="0"/>
              <a:t>으로 세팅할 수 없다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/>
              <a:t>앞에서 설명한 순서대로 </a:t>
            </a:r>
            <a:r>
              <a:rPr lang="en-US" altLang="ko-KR" dirty="0"/>
              <a:t>Mixed Lighting </a:t>
            </a:r>
            <a:r>
              <a:rPr lang="ko-KR" altLang="en-US" dirty="0"/>
              <a:t>옵션으로 세팅했다면 캐릭터와 같은 동적 오브젝트는 제대로 빛을 받고 그림자가 생길 것이다</a:t>
            </a:r>
            <a:r>
              <a:rPr lang="en-US" altLang="ko-KR" dirty="0"/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270C7F-FC3C-438E-90B8-C26D07AA3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743" y="3212977"/>
            <a:ext cx="2695051" cy="318896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8EF845-DAB8-4C5B-94C0-196475C172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899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라이트맵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11F73E0-617F-41D1-AE25-5A3BF125854F}"/>
              </a:ext>
            </a:extLst>
          </p:cNvPr>
          <p:cNvSpPr txBox="1">
            <a:spLocks/>
          </p:cNvSpPr>
          <p:nvPr/>
        </p:nvSpPr>
        <p:spPr bwMode="auto">
          <a:xfrm>
            <a:off x="1199456" y="1085081"/>
            <a:ext cx="5256584" cy="2343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ko-KR" altLang="en-US" dirty="0"/>
              <a:t>얼핏 보기에는 배경 오브젝트의 그림자와 캐릭터의 그림자가 동일한 것 같지만</a:t>
            </a:r>
            <a:r>
              <a:rPr lang="en-US" altLang="ko-KR" dirty="0"/>
              <a:t>, </a:t>
            </a:r>
            <a:r>
              <a:rPr lang="ko-KR" altLang="en-US" dirty="0"/>
              <a:t>배경 오브젝트의 그림자는 </a:t>
            </a:r>
            <a:r>
              <a:rPr lang="ko-KR" altLang="en-US" dirty="0" err="1"/>
              <a:t>라이트맵으로</a:t>
            </a:r>
            <a:r>
              <a:rPr lang="ko-KR" altLang="en-US" dirty="0"/>
              <a:t> </a:t>
            </a:r>
            <a:r>
              <a:rPr lang="ko-KR" altLang="en-US" dirty="0" err="1"/>
              <a:t>구워진</a:t>
            </a:r>
            <a:r>
              <a:rPr lang="ko-KR" altLang="en-US" dirty="0"/>
              <a:t> 텍스처이고 캐릭터의 그림자는 </a:t>
            </a:r>
            <a:r>
              <a:rPr lang="ko-KR" altLang="en-US" dirty="0" err="1"/>
              <a:t>섀도맵이라는</a:t>
            </a:r>
            <a:r>
              <a:rPr lang="ko-KR" altLang="en-US" dirty="0"/>
              <a:t> 실시간 그림자이다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[Lighting] </a:t>
            </a:r>
            <a:r>
              <a:rPr lang="ko-KR" altLang="en-US" dirty="0"/>
              <a:t>창의 </a:t>
            </a:r>
            <a:r>
              <a:rPr lang="en-US" altLang="ko-KR" dirty="0"/>
              <a:t>Mixed Lighting</a:t>
            </a:r>
            <a:r>
              <a:rPr lang="ko-KR" altLang="en-US" dirty="0"/>
              <a:t>에서 그림자의 색을 바꿔보면 그 차이를 쉽게 알 수 있다</a:t>
            </a:r>
            <a:r>
              <a:rPr lang="en-US" altLang="ko-KR" dirty="0"/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3CCBDD-E0B1-466C-AE72-C8CA68137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325" y="1085082"/>
            <a:ext cx="3806026" cy="2479307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8D0292F-3984-4E21-A735-7F3643401800}"/>
              </a:ext>
            </a:extLst>
          </p:cNvPr>
          <p:cNvSpPr txBox="1">
            <a:spLocks/>
          </p:cNvSpPr>
          <p:nvPr/>
        </p:nvSpPr>
        <p:spPr bwMode="auto">
          <a:xfrm>
            <a:off x="1055440" y="3869675"/>
            <a:ext cx="5184576" cy="2803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ko-KR" altLang="en-US" dirty="0"/>
              <a:t>사실 캐릭터</a:t>
            </a:r>
            <a:r>
              <a:rPr lang="en-US" altLang="ko-KR" dirty="0"/>
              <a:t>(</a:t>
            </a:r>
            <a:r>
              <a:rPr lang="ko-KR" altLang="en-US" dirty="0"/>
              <a:t>동적 오브젝트</a:t>
            </a:r>
            <a:r>
              <a:rPr lang="en-US" altLang="ko-KR" dirty="0"/>
              <a:t>)</a:t>
            </a:r>
            <a:r>
              <a:rPr lang="ko-KR" altLang="en-US" dirty="0"/>
              <a:t>의 그림자와 배경</a:t>
            </a:r>
            <a:r>
              <a:rPr lang="en-US" altLang="ko-KR" dirty="0"/>
              <a:t>(</a:t>
            </a:r>
            <a:r>
              <a:rPr lang="ko-KR" altLang="en-US" dirty="0"/>
              <a:t>정적 오브 </a:t>
            </a:r>
            <a:r>
              <a:rPr lang="ko-KR" altLang="en-US" dirty="0" err="1"/>
              <a:t>젝트</a:t>
            </a:r>
            <a:r>
              <a:rPr lang="en-US" altLang="ko-KR" dirty="0"/>
              <a:t>)</a:t>
            </a:r>
            <a:r>
              <a:rPr lang="ko-KR" altLang="en-US" dirty="0"/>
              <a:t>의 그림자는 연관성이 없기 때문에 오른쪽 그림에서 보듯이 둘이 겹쳤을 때 자연스럽게 섞이지 않는 것이다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Subtractive </a:t>
            </a:r>
            <a:r>
              <a:rPr lang="ko-KR" altLang="en-US" dirty="0"/>
              <a:t>옵션으로 구운 </a:t>
            </a:r>
            <a:r>
              <a:rPr lang="ko-KR" altLang="en-US" dirty="0" err="1"/>
              <a:t>라이트맵의</a:t>
            </a:r>
            <a:r>
              <a:rPr lang="ko-KR" altLang="en-US" dirty="0"/>
              <a:t> 단점이며</a:t>
            </a:r>
            <a:r>
              <a:rPr lang="en-US" altLang="ko-KR" dirty="0"/>
              <a:t>, </a:t>
            </a:r>
            <a:r>
              <a:rPr lang="ko-KR" altLang="en-US" dirty="0"/>
              <a:t>적당한 눈속임으로 어색함을 덮어버리는 것이 좋다</a:t>
            </a:r>
            <a:r>
              <a:rPr lang="en-US" altLang="ko-KR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157A8BD-F447-4646-B4F1-2618A236C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326" y="3869676"/>
            <a:ext cx="3552825" cy="244792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F20A34-9B69-4BDB-BD48-094C41BC95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080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라이트맵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631504" y="1196752"/>
            <a:ext cx="5976665" cy="2736304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라이트맵 </a:t>
            </a:r>
            <a:r>
              <a:rPr lang="en-US" altLang="ko-KR" dirty="0"/>
              <a:t>UV </a:t>
            </a:r>
            <a:r>
              <a:rPr lang="ko-KR" altLang="en-US" dirty="0"/>
              <a:t>펴기</a:t>
            </a:r>
            <a:endParaRPr lang="en-US" altLang="ko-KR" dirty="0"/>
          </a:p>
          <a:p>
            <a:pPr lvl="2"/>
            <a:r>
              <a:rPr lang="ko-KR" altLang="en-US" dirty="0"/>
              <a:t>주전자와 같이 외부 </a:t>
            </a:r>
            <a:r>
              <a:rPr lang="en-US" altLang="ko-KR" dirty="0"/>
              <a:t>3D </a:t>
            </a:r>
            <a:r>
              <a:rPr lang="ko-KR" altLang="en-US" dirty="0"/>
              <a:t>툴에서 불러온 </a:t>
            </a:r>
            <a:r>
              <a:rPr lang="en-US" altLang="ko-KR" dirty="0"/>
              <a:t>3D </a:t>
            </a:r>
            <a:r>
              <a:rPr lang="ko-KR" altLang="en-US" dirty="0"/>
              <a:t>파일의 경우 간혹 이상한 라이트맵 결과물이 나올 수도 있다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/>
              <a:t>이는 대부분 라이트맵 </a:t>
            </a:r>
            <a:r>
              <a:rPr lang="en-US" altLang="ko-KR" dirty="0"/>
              <a:t>UV</a:t>
            </a:r>
            <a:r>
              <a:rPr lang="ko-KR" altLang="en-US" dirty="0"/>
              <a:t>를 따로 펴지 않은 것이 그 원인이다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텍스처를 입히기 위한 </a:t>
            </a:r>
            <a:r>
              <a:rPr lang="en-US" altLang="ko-KR" dirty="0"/>
              <a:t>UV</a:t>
            </a:r>
            <a:r>
              <a:rPr lang="ko-KR" altLang="en-US" dirty="0"/>
              <a:t>는 상황에 따라 겹쳐서 펴거나 크기를 달리하여 펼 수도 있지만 라이트 </a:t>
            </a:r>
            <a:r>
              <a:rPr lang="ko-KR" altLang="en-US" dirty="0" err="1"/>
              <a:t>맵을</a:t>
            </a:r>
            <a:r>
              <a:rPr lang="ko-KR" altLang="en-US" dirty="0"/>
              <a:t> 위한 </a:t>
            </a:r>
            <a:r>
              <a:rPr lang="en-US" altLang="ko-KR" dirty="0"/>
              <a:t>UV</a:t>
            </a:r>
            <a:r>
              <a:rPr lang="ko-KR" altLang="en-US" dirty="0"/>
              <a:t>는 기본적으로 겹쳐서 펴면 절대로 안 된다</a:t>
            </a:r>
            <a:r>
              <a:rPr lang="en-US" altLang="ko-KR" dirty="0"/>
              <a:t>. </a:t>
            </a:r>
          </a:p>
          <a:p>
            <a:pPr lvl="4"/>
            <a:r>
              <a:rPr lang="ko-KR" altLang="en-US" sz="1100" dirty="0"/>
              <a:t>라이트맵 </a:t>
            </a:r>
            <a:r>
              <a:rPr lang="en-US" altLang="ko-KR" sz="1100" dirty="0"/>
              <a:t>UV</a:t>
            </a:r>
            <a:r>
              <a:rPr lang="ko-KR" altLang="en-US" sz="1100" dirty="0"/>
              <a:t>가 없을 때는 기본 </a:t>
            </a:r>
            <a:r>
              <a:rPr lang="en-US" altLang="ko-KR" sz="1100" dirty="0"/>
              <a:t>UV</a:t>
            </a:r>
            <a:r>
              <a:rPr lang="ko-KR" altLang="en-US" sz="1100" dirty="0"/>
              <a:t>를 라이트맵 </a:t>
            </a:r>
            <a:r>
              <a:rPr lang="en-US" altLang="ko-KR" sz="1100" dirty="0"/>
              <a:t>UV</a:t>
            </a:r>
            <a:r>
              <a:rPr lang="ko-KR" altLang="en-US" sz="1100" dirty="0"/>
              <a:t>로 사용한다</a:t>
            </a:r>
            <a:r>
              <a:rPr lang="en-US" altLang="ko-KR" sz="1100" dirty="0"/>
              <a:t>. </a:t>
            </a:r>
          </a:p>
          <a:p>
            <a:pPr lvl="4"/>
            <a:r>
              <a:rPr lang="ko-KR" altLang="en-US" sz="1100" dirty="0"/>
              <a:t>주전자의 </a:t>
            </a:r>
            <a:r>
              <a:rPr lang="en-US" altLang="ko-KR" sz="1100" dirty="0"/>
              <a:t>UV</a:t>
            </a:r>
            <a:r>
              <a:rPr lang="ko-KR" altLang="en-US" sz="1100" dirty="0"/>
              <a:t>는 기본으로 생성된 </a:t>
            </a:r>
            <a:r>
              <a:rPr lang="en-US" altLang="ko-KR" sz="1100" dirty="0"/>
              <a:t>UV</a:t>
            </a:r>
            <a:r>
              <a:rPr lang="ko-KR" altLang="en-US" sz="1100" dirty="0"/>
              <a:t>가 서로 겹쳐서 배열되어 있기 때문에 라이트맵 </a:t>
            </a:r>
            <a:r>
              <a:rPr lang="en-US" altLang="ko-KR" sz="1100" dirty="0"/>
              <a:t>UV</a:t>
            </a:r>
            <a:r>
              <a:rPr lang="ko-KR" altLang="en-US" sz="1100" dirty="0"/>
              <a:t>를 추가적으로 펴지 않으면 문제가 발생하는 것이다</a:t>
            </a:r>
            <a:r>
              <a:rPr lang="en-US" altLang="ko-KR" sz="1100" dirty="0"/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7A2B2-AA9F-43CE-9973-E30AC31AB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5" y="1196753"/>
            <a:ext cx="2700551" cy="20400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1CE2F2-8508-4FCA-927B-2535652B8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159" y="4225726"/>
            <a:ext cx="5829300" cy="23431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EC4C86-2B9B-40D5-97B6-05E63AF192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11A47-626A-46AB-9055-7B6EC2BFAD5A}"/>
              </a:ext>
            </a:extLst>
          </p:cNvPr>
          <p:cNvSpPr txBox="1"/>
          <p:nvPr/>
        </p:nvSpPr>
        <p:spPr>
          <a:xfrm>
            <a:off x="460150" y="428883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highlight>
                  <a:srgbClr val="FFFF00"/>
                </a:highlight>
              </a:rPr>
              <a:t>UV: 2D </a:t>
            </a:r>
            <a:r>
              <a:rPr lang="ko-KR" altLang="en-US" dirty="0">
                <a:highlight>
                  <a:srgbClr val="FFFF00"/>
                </a:highlight>
              </a:rPr>
              <a:t>좌표</a:t>
            </a:r>
          </a:p>
        </p:txBody>
      </p:sp>
    </p:spTree>
    <p:extLst>
      <p:ext uri="{BB962C8B-B14F-4D97-AF65-F5344CB8AC3E}">
        <p14:creationId xmlns:p14="http://schemas.microsoft.com/office/powerpoint/2010/main" val="2923807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라이트맵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271465" y="1196752"/>
            <a:ext cx="5400600" cy="5400600"/>
          </a:xfrm>
        </p:spPr>
        <p:txBody>
          <a:bodyPr/>
          <a:lstStyle/>
          <a:p>
            <a:pPr lvl="2"/>
            <a:r>
              <a:rPr lang="ko-KR" altLang="en-US" dirty="0"/>
              <a:t>주전자와 같이 외부 </a:t>
            </a:r>
            <a:r>
              <a:rPr lang="en-US" altLang="ko-KR" dirty="0"/>
              <a:t>3D </a:t>
            </a:r>
            <a:r>
              <a:rPr lang="ko-KR" altLang="en-US" dirty="0"/>
              <a:t>툴에서 불러온 </a:t>
            </a:r>
            <a:r>
              <a:rPr lang="en-US" altLang="ko-KR" dirty="0"/>
              <a:t>3D </a:t>
            </a:r>
            <a:r>
              <a:rPr lang="ko-KR" altLang="en-US" dirty="0"/>
              <a:t>파일의 경우 수동으로 두 번째 채널에 </a:t>
            </a:r>
            <a:r>
              <a:rPr lang="ko-KR" altLang="en-US" dirty="0" err="1"/>
              <a:t>라이트맵을</a:t>
            </a:r>
            <a:r>
              <a:rPr lang="ko-KR" altLang="en-US" dirty="0"/>
              <a:t> 생성해서 펴주어야 한다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 err="1"/>
              <a:t>라이트맵을</a:t>
            </a:r>
            <a:r>
              <a:rPr lang="ko-KR" altLang="en-US" dirty="0"/>
              <a:t> 위한 두 번째 </a:t>
            </a:r>
            <a:r>
              <a:rPr lang="en-US" altLang="ko-KR" dirty="0"/>
              <a:t>UV</a:t>
            </a:r>
            <a:r>
              <a:rPr lang="ko-KR" altLang="en-US" dirty="0"/>
              <a:t>를 펴는 방법은 그래픽 툴 마다 다르다</a:t>
            </a:r>
            <a:endParaRPr lang="en-US" altLang="ko-KR" sz="11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B14E2B-263E-4534-BC1D-2F960D7FB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581" y="1052736"/>
            <a:ext cx="3798916" cy="33843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094EBE-7E3A-4F2F-BB14-3427D5811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511812"/>
            <a:ext cx="4032448" cy="229887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180140-A121-42FB-9B4E-54E2215E430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211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라이트맵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43897" y="1124744"/>
            <a:ext cx="5224111" cy="2088232"/>
          </a:xfrm>
        </p:spPr>
        <p:txBody>
          <a:bodyPr/>
          <a:lstStyle/>
          <a:p>
            <a:pPr lvl="1"/>
            <a:r>
              <a:rPr lang="ko-KR" altLang="en-US" dirty="0"/>
              <a:t>자동으로 라이트맵 펴기</a:t>
            </a:r>
            <a:endParaRPr lang="en-US" altLang="ko-KR" dirty="0"/>
          </a:p>
          <a:p>
            <a:pPr lvl="2"/>
            <a:r>
              <a:rPr lang="ko-KR" altLang="en-US" dirty="0"/>
              <a:t>유니티 내부 기능으로 라이트맵 </a:t>
            </a:r>
            <a:r>
              <a:rPr lang="en-US" altLang="ko-KR" dirty="0"/>
              <a:t>UV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3"/>
            <a:r>
              <a:rPr lang="ko-KR" altLang="en-US" dirty="0"/>
              <a:t>오브젝트를 선택하고 </a:t>
            </a:r>
            <a:r>
              <a:rPr lang="en-US" altLang="ko-KR" dirty="0"/>
              <a:t>Mesh Filter</a:t>
            </a:r>
            <a:r>
              <a:rPr lang="ko-KR" altLang="en-US" dirty="0"/>
              <a:t>에서 </a:t>
            </a:r>
            <a:r>
              <a:rPr lang="en-US" altLang="ko-KR" dirty="0"/>
              <a:t>Mesh</a:t>
            </a:r>
            <a:r>
              <a:rPr lang="ko-KR" altLang="en-US" dirty="0"/>
              <a:t>의 </a:t>
            </a:r>
            <a:r>
              <a:rPr lang="en-US" altLang="ko-KR" dirty="0"/>
              <a:t>Import Settings </a:t>
            </a:r>
            <a:r>
              <a:rPr lang="ko-KR" altLang="en-US" dirty="0"/>
              <a:t>를 확인한다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Mesh Import Settings</a:t>
            </a:r>
            <a:r>
              <a:rPr lang="ko-KR" altLang="en-US" dirty="0"/>
              <a:t>의 </a:t>
            </a:r>
            <a:r>
              <a:rPr lang="en-US" altLang="ko-KR" dirty="0"/>
              <a:t>Generate Lightmap UVs</a:t>
            </a:r>
            <a:r>
              <a:rPr lang="ko-KR" altLang="en-US" dirty="0"/>
              <a:t>에 체크하고 </a:t>
            </a:r>
            <a:r>
              <a:rPr lang="en-US" altLang="ko-KR" dirty="0"/>
              <a:t>&lt;Apply&gt;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4EF978-E717-4D17-A370-69807380E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970" y="1151037"/>
            <a:ext cx="4359803" cy="29589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EE1A32-7C75-4AEF-824C-B0D496681220}"/>
              </a:ext>
            </a:extLst>
          </p:cNvPr>
          <p:cNvSpPr txBox="1"/>
          <p:nvPr/>
        </p:nvSpPr>
        <p:spPr>
          <a:xfrm>
            <a:off x="6144112" y="5583844"/>
            <a:ext cx="3888432" cy="581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n-ea"/>
              </a:rPr>
              <a:t>다시 </a:t>
            </a:r>
            <a:r>
              <a:rPr lang="en-US" altLang="ko-KR" sz="1600" dirty="0">
                <a:latin typeface="+mn-ea"/>
              </a:rPr>
              <a:t>&lt;Generate Lighting&gt;</a:t>
            </a:r>
            <a:r>
              <a:rPr lang="ko-KR" altLang="en-US" sz="1600" dirty="0">
                <a:latin typeface="+mn-ea"/>
              </a:rPr>
              <a:t>을 클릭하면 </a:t>
            </a:r>
            <a:r>
              <a:rPr lang="ko-KR" altLang="en-US" sz="1600" dirty="0" err="1">
                <a:latin typeface="+mn-ea"/>
              </a:rPr>
              <a:t>라이트맵이</a:t>
            </a:r>
            <a:r>
              <a:rPr lang="ko-KR" altLang="en-US" sz="1600" dirty="0">
                <a:latin typeface="+mn-ea"/>
              </a:rPr>
              <a:t> 제대로 </a:t>
            </a:r>
            <a:r>
              <a:rPr lang="ko-KR" altLang="en-US" sz="1600" dirty="0" err="1">
                <a:latin typeface="+mn-ea"/>
              </a:rPr>
              <a:t>구워질</a:t>
            </a:r>
            <a:r>
              <a:rPr lang="ko-KR" altLang="en-US" sz="1600" dirty="0">
                <a:latin typeface="+mn-ea"/>
              </a:rPr>
              <a:t> 것이다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B568539-0FB8-4DE8-91D7-141CE4BD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456" y="3400332"/>
            <a:ext cx="3720520" cy="316292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8768D8-6A4C-4BCE-982E-37FDB1197BB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321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라이트맵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790514" y="1326968"/>
            <a:ext cx="5053458" cy="2407019"/>
          </a:xfrm>
        </p:spPr>
        <p:txBody>
          <a:bodyPr/>
          <a:lstStyle/>
          <a:p>
            <a:pPr lvl="1"/>
            <a:r>
              <a:rPr lang="ko-KR" altLang="en-US" dirty="0"/>
              <a:t>라이트맵 </a:t>
            </a:r>
            <a:r>
              <a:rPr lang="en-US" altLang="ko-KR" dirty="0"/>
              <a:t>UV </a:t>
            </a:r>
            <a:r>
              <a:rPr lang="ko-KR" altLang="en-US" dirty="0"/>
              <a:t>옵션 수정</a:t>
            </a:r>
            <a:endParaRPr lang="en-US" altLang="ko-KR" dirty="0"/>
          </a:p>
          <a:p>
            <a:pPr lvl="2"/>
            <a:r>
              <a:rPr lang="ko-KR" altLang="en-US" dirty="0"/>
              <a:t>현재 </a:t>
            </a:r>
            <a:r>
              <a:rPr lang="ko-KR" altLang="en-US" dirty="0" err="1"/>
              <a:t>라이트맵의</a:t>
            </a:r>
            <a:r>
              <a:rPr lang="ko-KR" altLang="en-US" dirty="0"/>
              <a:t> 퀄리티 확인하기 </a:t>
            </a:r>
            <a:endParaRPr lang="en-US" altLang="ko-KR" dirty="0"/>
          </a:p>
          <a:p>
            <a:pPr lvl="3"/>
            <a:r>
              <a:rPr lang="ko-KR" altLang="en-US" dirty="0"/>
              <a:t>오브젝트를 선택한 후 </a:t>
            </a:r>
            <a:r>
              <a:rPr lang="en-US" altLang="ko-KR" dirty="0"/>
              <a:t>[Lighting] </a:t>
            </a:r>
            <a:r>
              <a:rPr lang="ko-KR" altLang="en-US" dirty="0"/>
              <a:t>창에서 </a:t>
            </a:r>
            <a:r>
              <a:rPr lang="en-US" altLang="ko-KR" dirty="0"/>
              <a:t>[Baked Lightmaps] </a:t>
            </a:r>
            <a:r>
              <a:rPr lang="ko-KR" altLang="en-US" dirty="0"/>
              <a:t>탭의 </a:t>
            </a:r>
            <a:r>
              <a:rPr lang="en-US" altLang="ko-KR" dirty="0"/>
              <a:t>&lt;Open Preview&gt;</a:t>
            </a:r>
            <a:r>
              <a:rPr lang="ko-KR" altLang="en-US" dirty="0"/>
              <a:t>를 클릭하면 현재 자동으로 펴진 라이트맵 </a:t>
            </a:r>
            <a:r>
              <a:rPr lang="en-US" altLang="ko-KR" dirty="0"/>
              <a:t>UV</a:t>
            </a:r>
            <a:r>
              <a:rPr lang="ko-KR" altLang="en-US" dirty="0"/>
              <a:t>를 확인할 수 있다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자동으로 펴진 라이트맵 </a:t>
            </a:r>
            <a:r>
              <a:rPr lang="en-US" altLang="ko-KR" dirty="0"/>
              <a:t>UV</a:t>
            </a:r>
            <a:r>
              <a:rPr lang="ko-KR" altLang="en-US" dirty="0"/>
              <a:t>는 이와 같이 특성상 완벽하게 펴지지 않아 깔끔하지</a:t>
            </a:r>
            <a:br>
              <a:rPr lang="en-US" altLang="ko-KR" dirty="0"/>
            </a:br>
            <a:r>
              <a:rPr lang="ko-KR" altLang="en-US" dirty="0"/>
              <a:t>못한 경우가 많다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8" name="그림 7" descr="텍스트, 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8A2AF443-65D6-46BB-AF8A-A3AB85B49A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128" y="1052737"/>
            <a:ext cx="4644008" cy="3151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F59CE8-9A71-463B-97F3-318558363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633" y="4327524"/>
            <a:ext cx="3264793" cy="24070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514AE6-B857-475D-95AB-C0803DD88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426" y="4327523"/>
            <a:ext cx="2175743" cy="239903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DC0961-5124-4BC3-9F41-659A1B0ED1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057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실시간 조명 시스템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487488" y="1506763"/>
            <a:ext cx="8718396" cy="3888432"/>
          </a:xfrm>
        </p:spPr>
        <p:txBody>
          <a:bodyPr/>
          <a:lstStyle/>
          <a:p>
            <a:pPr lvl="1"/>
            <a:r>
              <a:rPr lang="ko-KR" altLang="en-US" dirty="0"/>
              <a:t>빛은 다양한 현상에 의해 복잡하게 반응한다 </a:t>
            </a:r>
            <a:endParaRPr lang="en-US" altLang="ko-KR" dirty="0"/>
          </a:p>
          <a:p>
            <a:pPr lvl="2"/>
            <a:r>
              <a:rPr lang="ko-KR" altLang="en-US" dirty="0"/>
              <a:t>컴퓨터 그래픽에서는 이러한 빛의 성질을 반영하기 위해 </a:t>
            </a:r>
            <a:br>
              <a:rPr lang="en-US" altLang="ko-KR" dirty="0"/>
            </a:br>
            <a:r>
              <a:rPr lang="ko-KR" altLang="en-US" dirty="0"/>
              <a:t>레이 </a:t>
            </a:r>
            <a:r>
              <a:rPr lang="ko-KR" altLang="en-US" dirty="0" err="1"/>
              <a:t>트레이싱</a:t>
            </a:r>
            <a:r>
              <a:rPr lang="en-US" altLang="ko-KR" dirty="0"/>
              <a:t>(ray tracing)</a:t>
            </a:r>
            <a:r>
              <a:rPr lang="ko-KR" altLang="en-US" dirty="0"/>
              <a:t>과 같은 복잡한 계산 공식을 사용하여 </a:t>
            </a:r>
            <a:br>
              <a:rPr lang="en-US" altLang="ko-KR" dirty="0"/>
            </a:br>
            <a:r>
              <a:rPr lang="ko-KR" altLang="en-US" dirty="0"/>
              <a:t>긴 시간 동안 작업해야 한다 </a:t>
            </a:r>
            <a:endParaRPr lang="en-US" altLang="ko-KR" dirty="0"/>
          </a:p>
          <a:p>
            <a:pPr lvl="2"/>
            <a:r>
              <a:rPr lang="ko-KR" altLang="en-US" dirty="0"/>
              <a:t>실시간으로 움직여야 하는 게임 엔진에서는 그렇게 많은 연산을 처리할 수 없다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lvl="1"/>
            <a:r>
              <a:rPr lang="ko-KR" altLang="en-US" dirty="0"/>
              <a:t>게임 엔진에서는 자연의 빛 효과를 근사치로 표현하기 위해 </a:t>
            </a:r>
            <a:br>
              <a:rPr lang="en-US" altLang="ko-KR" dirty="0"/>
            </a:br>
            <a:r>
              <a:rPr lang="ko-KR" altLang="en-US" dirty="0"/>
              <a:t>여러 개로 나뉜 축약된 기능을 제공한다 </a:t>
            </a:r>
            <a:endParaRPr lang="en-US" altLang="ko-KR" dirty="0"/>
          </a:p>
          <a:p>
            <a:pPr lvl="2"/>
            <a:r>
              <a:rPr lang="ko-KR" altLang="en-US" dirty="0"/>
              <a:t>실시간 조명 시스템</a:t>
            </a:r>
            <a:endParaRPr lang="en-US" altLang="ko-KR" dirty="0"/>
          </a:p>
          <a:p>
            <a:pPr lvl="2"/>
            <a:r>
              <a:rPr lang="ko-KR" altLang="en-US" dirty="0"/>
              <a:t>라이트맵</a:t>
            </a:r>
            <a:endParaRPr lang="en-US" altLang="ko-KR" dirty="0"/>
          </a:p>
          <a:p>
            <a:pPr lvl="2"/>
            <a:r>
              <a:rPr lang="ko-KR" altLang="en-US" dirty="0"/>
              <a:t>라이트</a:t>
            </a:r>
            <a:r>
              <a:rPr lang="en-US" altLang="ko-KR" dirty="0"/>
              <a:t>/</a:t>
            </a:r>
            <a:r>
              <a:rPr lang="ko-KR" altLang="en-US" dirty="0" err="1"/>
              <a:t>리플렉션</a:t>
            </a:r>
            <a:r>
              <a:rPr lang="ko-KR" altLang="en-US" dirty="0"/>
              <a:t> </a:t>
            </a:r>
            <a:r>
              <a:rPr lang="ko-KR" altLang="en-US" dirty="0" err="1"/>
              <a:t>프로브</a:t>
            </a:r>
            <a:endParaRPr lang="en-US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9BF183-BF7F-4F53-96A5-C1DC1BC444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175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라이트맵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451484" y="1326968"/>
            <a:ext cx="4716524" cy="2407019"/>
          </a:xfrm>
        </p:spPr>
        <p:txBody>
          <a:bodyPr/>
          <a:lstStyle/>
          <a:p>
            <a:pPr lvl="1"/>
            <a:r>
              <a:rPr lang="ko-KR" altLang="en-US" dirty="0"/>
              <a:t>라이트맵 </a:t>
            </a:r>
            <a:r>
              <a:rPr lang="en-US" altLang="ko-KR" dirty="0"/>
              <a:t>UV </a:t>
            </a:r>
            <a:r>
              <a:rPr lang="ko-KR" altLang="en-US" dirty="0"/>
              <a:t>퀄리티 올리기</a:t>
            </a:r>
            <a:endParaRPr lang="en-US" altLang="ko-KR" dirty="0"/>
          </a:p>
          <a:p>
            <a:pPr lvl="2"/>
            <a:r>
              <a:rPr lang="en-US" altLang="ko-KR" dirty="0"/>
              <a:t>3D </a:t>
            </a:r>
            <a:r>
              <a:rPr lang="ko-KR" altLang="en-US" dirty="0"/>
              <a:t>툴에서 라이트맵 </a:t>
            </a:r>
            <a:r>
              <a:rPr lang="en-US" altLang="ko-KR" dirty="0"/>
              <a:t>UV</a:t>
            </a:r>
            <a:r>
              <a:rPr lang="ko-KR" altLang="en-US" dirty="0"/>
              <a:t>를 수동으로 펴기 </a:t>
            </a:r>
            <a:endParaRPr lang="en-US" altLang="ko-KR" dirty="0"/>
          </a:p>
          <a:p>
            <a:pPr lvl="3"/>
            <a:r>
              <a:rPr lang="ko-KR" altLang="en-US" dirty="0"/>
              <a:t>가장 효과가 좋지만 그래픽 기술이 필요하다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엔진 안의 라이트맵 개선 기능 이용</a:t>
            </a:r>
            <a:endParaRPr lang="en-US" altLang="ko-KR" dirty="0"/>
          </a:p>
          <a:p>
            <a:pPr lvl="3"/>
            <a:r>
              <a:rPr lang="en-US" altLang="ko-KR" dirty="0"/>
              <a:t>Stitch Seams </a:t>
            </a:r>
            <a:r>
              <a:rPr lang="ko-KR" altLang="en-US" dirty="0"/>
              <a:t>체크하여 경계선 줄이기 </a:t>
            </a:r>
            <a:endParaRPr lang="en-US" altLang="ko-KR" dirty="0"/>
          </a:p>
          <a:p>
            <a:pPr lvl="3"/>
            <a:r>
              <a:rPr lang="en-US" altLang="ko-KR" dirty="0"/>
              <a:t>Scale In Lightmap </a:t>
            </a:r>
            <a:r>
              <a:rPr lang="ko-KR" altLang="en-US" dirty="0"/>
              <a:t>로 특정 오브젝트의 라이트맵 사이즈만 늘이기 </a:t>
            </a:r>
            <a:endParaRPr lang="en-US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E6D885-A7A8-4F48-AE73-F76CBDAD5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4744"/>
            <a:ext cx="4464924" cy="30337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BAC38E-1013-4A7B-AAF5-D332BDA0D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296" y="4201046"/>
            <a:ext cx="5543629" cy="254032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16192A-AA03-4688-9DBB-D181818F0A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27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라이트맵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451484" y="1326968"/>
            <a:ext cx="7668852" cy="1165929"/>
          </a:xfrm>
        </p:spPr>
        <p:txBody>
          <a:bodyPr/>
          <a:lstStyle/>
          <a:p>
            <a:pPr lvl="2"/>
            <a:r>
              <a:rPr lang="en-US" altLang="ko-KR" dirty="0"/>
              <a:t>5</a:t>
            </a:r>
            <a:r>
              <a:rPr lang="ko-KR" altLang="en-US" dirty="0"/>
              <a:t>배로 커져서 또 한 장의 </a:t>
            </a:r>
            <a:r>
              <a:rPr lang="ko-KR" altLang="en-US" dirty="0" err="1"/>
              <a:t>라이트맵이</a:t>
            </a:r>
            <a:r>
              <a:rPr lang="ko-KR" altLang="en-US" dirty="0"/>
              <a:t> 생기고 퀄리티가 좋아짐</a:t>
            </a:r>
            <a:endParaRPr lang="en-US" altLang="ko-KR" dirty="0"/>
          </a:p>
          <a:p>
            <a:pPr lvl="3"/>
            <a:r>
              <a:rPr lang="ko-KR" altLang="en-US" dirty="0"/>
              <a:t>메모리 소모량이 커짐</a:t>
            </a:r>
            <a:endParaRPr lang="en-US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9DA0D5-2319-4EE6-AE08-D9A4D3F1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360038"/>
            <a:ext cx="9144000" cy="393812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5A50AA-42A4-4D37-A5D7-31036758F7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428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라이트맵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631504" y="1196752"/>
            <a:ext cx="5976665" cy="2736304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en-US" altLang="ko-KR" dirty="0"/>
              <a:t>Baked Indirect</a:t>
            </a:r>
            <a:r>
              <a:rPr lang="ko-KR" altLang="en-US" dirty="0"/>
              <a:t>로 라이트맵 굽기</a:t>
            </a:r>
            <a:endParaRPr lang="en-US" altLang="ko-KR" dirty="0"/>
          </a:p>
          <a:p>
            <a:pPr lvl="2"/>
            <a:r>
              <a:rPr lang="ko-KR" altLang="en-US" dirty="0"/>
              <a:t>직접광이 아닌 </a:t>
            </a:r>
            <a:r>
              <a:rPr lang="ko-KR" altLang="en-US" dirty="0" err="1"/>
              <a:t>간접광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GI</a:t>
            </a:r>
            <a:r>
              <a:rPr lang="ko-KR" altLang="en-US" dirty="0"/>
              <a:t>만 텍스처로 굽는 방법</a:t>
            </a:r>
            <a:endParaRPr lang="en-US" altLang="ko-KR" dirty="0"/>
          </a:p>
          <a:p>
            <a:pPr lvl="2"/>
            <a:r>
              <a:rPr lang="ko-KR" altLang="en-US" dirty="0"/>
              <a:t>조명</a:t>
            </a:r>
            <a:r>
              <a:rPr lang="en-US" altLang="ko-KR" dirty="0"/>
              <a:t>(</a:t>
            </a:r>
            <a:r>
              <a:rPr lang="ko-KR" altLang="en-US" dirty="0" err="1"/>
              <a:t>직접광</a:t>
            </a:r>
            <a:r>
              <a:rPr lang="en-US" altLang="ko-KR" dirty="0"/>
              <a:t>)</a:t>
            </a:r>
            <a:r>
              <a:rPr lang="ko-KR" altLang="en-US" dirty="0"/>
              <a:t>과 그림자는 모두 실시간으로 </a:t>
            </a:r>
            <a:r>
              <a:rPr lang="ko-KR" altLang="en-US" dirty="0" err="1"/>
              <a:t>연산됨</a:t>
            </a:r>
            <a:endParaRPr lang="en-US" altLang="ko-KR" dirty="0"/>
          </a:p>
          <a:p>
            <a:pPr lvl="3"/>
            <a:r>
              <a:rPr lang="ko-KR" altLang="en-US" dirty="0"/>
              <a:t>결국 조명과 그림자가 실시간 연산이라 전혀 가벼워 지지 않음</a:t>
            </a:r>
            <a:endParaRPr lang="en-US" altLang="ko-KR" dirty="0"/>
          </a:p>
          <a:p>
            <a:pPr lvl="3"/>
            <a:r>
              <a:rPr lang="ko-KR" altLang="en-US" dirty="0"/>
              <a:t>실시간 조명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ko-KR" altLang="en-US" dirty="0" err="1"/>
              <a:t>구워진</a:t>
            </a:r>
            <a:r>
              <a:rPr lang="ko-KR" altLang="en-US" dirty="0"/>
              <a:t> </a:t>
            </a:r>
            <a:r>
              <a:rPr lang="en-US" altLang="ko-KR" dirty="0"/>
              <a:t>GI </a:t>
            </a:r>
            <a:r>
              <a:rPr lang="ko-KR" altLang="en-US" dirty="0"/>
              <a:t>효과만 추가로 표현할 수 있는 방식</a:t>
            </a:r>
            <a:endParaRPr lang="en-US" altLang="ko-KR" dirty="0"/>
          </a:p>
          <a:p>
            <a:pPr lvl="4"/>
            <a:r>
              <a:rPr lang="ko-KR" altLang="en-US" dirty="0" err="1"/>
              <a:t>라이트맵을</a:t>
            </a:r>
            <a:r>
              <a:rPr lang="ko-KR" altLang="en-US" dirty="0"/>
              <a:t> 확인해 보면 간접광만 </a:t>
            </a:r>
            <a:r>
              <a:rPr lang="ko-KR" altLang="en-US" dirty="0" err="1"/>
              <a:t>구워진</a:t>
            </a:r>
            <a:r>
              <a:rPr lang="ko-KR" altLang="en-US" dirty="0"/>
              <a:t> 것을 볼 수 있다 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D3CD53-02D2-479F-B30C-669DBAB8B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708" y="1196753"/>
            <a:ext cx="2993263" cy="47906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B4C351-80BE-4D9E-9005-FBC120F70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3356993"/>
            <a:ext cx="4512226" cy="303904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EB6939-DDE4-4F5B-957B-1D199D7314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925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라이트맵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631504" y="1196752"/>
            <a:ext cx="5976665" cy="2736304"/>
          </a:xfrm>
        </p:spPr>
        <p:txBody>
          <a:bodyPr/>
          <a:lstStyle/>
          <a:p>
            <a:pPr>
              <a:buFont typeface="+mj-lt"/>
              <a:buAutoNum type="arabicPeriod" startAt="4"/>
            </a:pPr>
            <a:r>
              <a:rPr lang="en-US" altLang="ko-KR" dirty="0" err="1"/>
              <a:t>Shadowmask</a:t>
            </a:r>
            <a:r>
              <a:rPr lang="ko-KR" altLang="en-US" dirty="0"/>
              <a:t>로 라이트맵 굽기</a:t>
            </a:r>
            <a:endParaRPr lang="en-US" altLang="ko-KR" dirty="0"/>
          </a:p>
          <a:p>
            <a:pPr lvl="2"/>
            <a:r>
              <a:rPr lang="en-US" altLang="ko-KR" dirty="0"/>
              <a:t>Subtractive</a:t>
            </a:r>
            <a:r>
              <a:rPr lang="ko-KR" altLang="en-US" dirty="0"/>
              <a:t>와 </a:t>
            </a:r>
            <a:r>
              <a:rPr lang="en-US" altLang="ko-KR" dirty="0"/>
              <a:t>Baked Indirect </a:t>
            </a:r>
            <a:r>
              <a:rPr lang="ko-KR" altLang="en-US" dirty="0"/>
              <a:t>옵션의 단점을 해결한 방식</a:t>
            </a:r>
            <a:endParaRPr lang="en-US" altLang="ko-KR" dirty="0"/>
          </a:p>
          <a:p>
            <a:pPr lvl="2"/>
            <a:r>
              <a:rPr lang="ko-KR" altLang="en-US" dirty="0"/>
              <a:t>진보적이면서 가장 퀄리티가 높고 사용하기 어렵다</a:t>
            </a:r>
            <a:endParaRPr lang="en-US" altLang="ko-KR" dirty="0"/>
          </a:p>
          <a:p>
            <a:pPr lvl="2"/>
            <a:r>
              <a:rPr lang="en-US" altLang="ko-KR" dirty="0"/>
              <a:t>Lightmap</a:t>
            </a:r>
            <a:r>
              <a:rPr lang="ko-KR" altLang="en-US" dirty="0"/>
              <a:t>과 </a:t>
            </a:r>
            <a:r>
              <a:rPr lang="en-US" altLang="ko-KR" dirty="0" err="1"/>
              <a:t>Shadowmap</a:t>
            </a:r>
            <a:r>
              <a:rPr lang="ko-KR" altLang="en-US" dirty="0"/>
              <a:t>이라는 </a:t>
            </a:r>
            <a:r>
              <a:rPr lang="en-US" altLang="ko-KR" dirty="0"/>
              <a:t>2</a:t>
            </a:r>
            <a:r>
              <a:rPr lang="ko-KR" altLang="en-US" dirty="0"/>
              <a:t>개의 파일로 나누어 </a:t>
            </a:r>
            <a:r>
              <a:rPr lang="ko-KR" altLang="en-US" dirty="0" err="1"/>
              <a:t>구워놓고</a:t>
            </a:r>
            <a:r>
              <a:rPr lang="en-US" altLang="ko-KR" dirty="0"/>
              <a:t>, </a:t>
            </a:r>
            <a:r>
              <a:rPr lang="en-US" altLang="ko-KR" dirty="0" err="1"/>
              <a:t>Shadowmap</a:t>
            </a:r>
            <a:r>
              <a:rPr lang="ko-KR" altLang="en-US" dirty="0"/>
              <a:t>은 실시간 그림자에서 사용하는 </a:t>
            </a:r>
            <a:r>
              <a:rPr lang="en-US" altLang="ko-KR" dirty="0"/>
              <a:t>CSM</a:t>
            </a:r>
            <a:r>
              <a:rPr lang="ko-KR" altLang="en-US" dirty="0"/>
              <a:t>과 통합하여 실시간 그림자와 </a:t>
            </a:r>
            <a:r>
              <a:rPr lang="ko-KR" altLang="en-US" dirty="0" err="1"/>
              <a:t>구워진</a:t>
            </a:r>
            <a:r>
              <a:rPr lang="ko-KR" altLang="en-US" dirty="0"/>
              <a:t> 그림자를 완벽하게 통일시킨다</a:t>
            </a:r>
            <a:endParaRPr lang="en-US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B25F05-5085-49EE-90B8-05CE472F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772" y="1196753"/>
            <a:ext cx="2807704" cy="41803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0CC7B6-03BC-40F2-B674-504EB4286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352" y="3645025"/>
            <a:ext cx="2997240" cy="280493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F6C962-6FA1-41E6-8FAC-7DDA93C4C8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199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라이트맵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631504" y="1196752"/>
            <a:ext cx="5976665" cy="2736304"/>
          </a:xfrm>
        </p:spPr>
        <p:txBody>
          <a:bodyPr/>
          <a:lstStyle/>
          <a:p>
            <a:pPr lvl="2"/>
            <a:r>
              <a:rPr lang="en-US" altLang="ko-KR" dirty="0"/>
              <a:t>Lightmap</a:t>
            </a:r>
            <a:r>
              <a:rPr lang="ko-KR" altLang="en-US" dirty="0"/>
              <a:t>과 </a:t>
            </a:r>
            <a:r>
              <a:rPr lang="en-US" altLang="ko-KR" dirty="0" err="1"/>
              <a:t>Shadowmap</a:t>
            </a:r>
            <a:r>
              <a:rPr lang="en-US" altLang="ko-KR" dirty="0"/>
              <a:t> </a:t>
            </a:r>
            <a:r>
              <a:rPr lang="ko-KR" altLang="en-US" dirty="0"/>
              <a:t>확인해 보기</a:t>
            </a:r>
            <a:endParaRPr lang="en-US" altLang="ko-KR" dirty="0"/>
          </a:p>
          <a:p>
            <a:pPr lvl="3"/>
            <a:r>
              <a:rPr lang="ko-KR" altLang="en-US" dirty="0" err="1"/>
              <a:t>구워진</a:t>
            </a:r>
            <a:r>
              <a:rPr lang="ko-KR" altLang="en-US" dirty="0"/>
              <a:t> </a:t>
            </a:r>
            <a:r>
              <a:rPr lang="ko-KR" altLang="en-US" dirty="0" err="1"/>
              <a:t>라이트맵은</a:t>
            </a:r>
            <a:r>
              <a:rPr lang="ko-KR" altLang="en-US" dirty="0"/>
              <a:t> </a:t>
            </a:r>
            <a:r>
              <a:rPr lang="en-US" altLang="ko-KR" dirty="0"/>
              <a:t>Baked Indirect </a:t>
            </a:r>
            <a:r>
              <a:rPr lang="ko-KR" altLang="en-US" dirty="0"/>
              <a:t>와 동일</a:t>
            </a:r>
            <a:endParaRPr lang="en-US" altLang="ko-KR" dirty="0"/>
          </a:p>
          <a:p>
            <a:pPr lvl="3"/>
            <a:r>
              <a:rPr lang="en-US" altLang="ko-KR" dirty="0" err="1"/>
              <a:t>Shadowmap</a:t>
            </a:r>
            <a:r>
              <a:rPr lang="en-US" altLang="ko-KR" dirty="0"/>
              <a:t> </a:t>
            </a:r>
            <a:r>
              <a:rPr lang="ko-KR" altLang="en-US" dirty="0"/>
              <a:t>파일이 </a:t>
            </a:r>
            <a:r>
              <a:rPr lang="ko-KR" altLang="en-US" dirty="0" err="1"/>
              <a:t>라이트맵과</a:t>
            </a:r>
            <a:r>
              <a:rPr lang="ko-KR" altLang="en-US" dirty="0"/>
              <a:t> 함께 생성됨  </a:t>
            </a:r>
            <a:endParaRPr lang="en-US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E4C176-CDEE-4C56-A5EC-9B401870B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365" y="1124744"/>
            <a:ext cx="2960701" cy="23042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BA6FD1-BC38-4A7A-92F4-E3413C390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349" y="2348881"/>
            <a:ext cx="4608512" cy="17229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EADD79-404B-4DE3-8FEE-55F3EC1F7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365" y="4071856"/>
            <a:ext cx="2821529" cy="2510383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6DAA207-7234-4BE3-B8AA-D29E38C077DD}"/>
              </a:ext>
            </a:extLst>
          </p:cNvPr>
          <p:cNvSpPr txBox="1">
            <a:spLocks/>
          </p:cNvSpPr>
          <p:nvPr/>
        </p:nvSpPr>
        <p:spPr bwMode="auto">
          <a:xfrm>
            <a:off x="1201270" y="4653136"/>
            <a:ext cx="5976665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altLang="ko-KR" dirty="0" err="1"/>
              <a:t>Shadowmap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dirty="0"/>
              <a:t>RGBA </a:t>
            </a:r>
            <a:r>
              <a:rPr lang="ko-KR" altLang="en-US" dirty="0"/>
              <a:t>채널에 각각 하나의 그림자가 </a:t>
            </a:r>
            <a:r>
              <a:rPr lang="ko-KR" altLang="en-US" dirty="0" err="1"/>
              <a:t>구워짐</a:t>
            </a:r>
            <a:endParaRPr lang="en-US" altLang="ko-KR" dirty="0"/>
          </a:p>
          <a:p>
            <a:pPr lvl="3"/>
            <a:r>
              <a:rPr lang="ko-KR" altLang="en-US" dirty="0"/>
              <a:t>즉 </a:t>
            </a:r>
            <a:r>
              <a:rPr lang="en-US" altLang="ko-KR" dirty="0"/>
              <a:t>4</a:t>
            </a:r>
            <a:r>
              <a:rPr lang="ko-KR" altLang="en-US" dirty="0"/>
              <a:t>개의 조명까지 사용가능 </a:t>
            </a:r>
            <a:endParaRPr lang="en-US" altLang="ko-KR" dirty="0"/>
          </a:p>
          <a:p>
            <a:pPr lvl="3"/>
            <a:r>
              <a:rPr lang="ko-KR" altLang="en-US" dirty="0"/>
              <a:t>이 </a:t>
            </a:r>
            <a:r>
              <a:rPr lang="en-US" altLang="ko-KR" dirty="0" err="1"/>
              <a:t>Shadowmask</a:t>
            </a:r>
            <a:r>
              <a:rPr lang="ko-KR" altLang="en-US" dirty="0"/>
              <a:t>는 실시간 그림자와 완벽하게 연동이 가능하여</a:t>
            </a:r>
            <a:endParaRPr lang="en-US" altLang="ko-KR" dirty="0"/>
          </a:p>
          <a:p>
            <a:pPr lvl="3"/>
            <a:r>
              <a:rPr lang="ko-KR" altLang="en-US" dirty="0"/>
              <a:t>실시간 그림자와 완벽히 연동 가능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DBBEBF-50CF-47E7-93F0-D85DB80A72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7143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라이트맵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189052" y="1196752"/>
            <a:ext cx="5844946" cy="4104456"/>
          </a:xfrm>
        </p:spPr>
        <p:txBody>
          <a:bodyPr/>
          <a:lstStyle/>
          <a:p>
            <a:pPr lvl="1"/>
            <a:r>
              <a:rPr lang="en-US" altLang="ko-KR" dirty="0"/>
              <a:t>Distance </a:t>
            </a:r>
            <a:r>
              <a:rPr lang="en-US" altLang="ko-KR" dirty="0" err="1"/>
              <a:t>Shadowmask</a:t>
            </a:r>
            <a:endParaRPr lang="en-US" altLang="ko-KR" dirty="0"/>
          </a:p>
          <a:p>
            <a:pPr lvl="2"/>
            <a:r>
              <a:rPr lang="en-US" altLang="ko-KR" dirty="0" err="1"/>
              <a:t>Shadowmask</a:t>
            </a:r>
            <a:r>
              <a:rPr lang="en-US" altLang="ko-KR" dirty="0"/>
              <a:t> </a:t>
            </a:r>
            <a:r>
              <a:rPr lang="ko-KR" altLang="en-US" dirty="0"/>
              <a:t>의 하위옵션</a:t>
            </a:r>
            <a:endParaRPr lang="en-US" altLang="ko-KR" dirty="0"/>
          </a:p>
          <a:p>
            <a:pPr lvl="3"/>
            <a:r>
              <a:rPr lang="en-US" altLang="ko-KR" dirty="0" err="1"/>
              <a:t>Shadowmask</a:t>
            </a:r>
            <a:r>
              <a:rPr lang="en-US" altLang="ko-KR" dirty="0"/>
              <a:t> </a:t>
            </a:r>
            <a:r>
              <a:rPr lang="ko-KR" altLang="en-US" dirty="0"/>
              <a:t>에는 </a:t>
            </a:r>
            <a:r>
              <a:rPr lang="ko-KR" altLang="en-US" dirty="0" err="1"/>
              <a:t>라이트맵의</a:t>
            </a:r>
            <a:r>
              <a:rPr lang="ko-KR" altLang="en-US" dirty="0"/>
              <a:t> 근본적인 문제가 여전히 존재한다</a:t>
            </a:r>
            <a:r>
              <a:rPr lang="en-US" altLang="ko-KR" dirty="0"/>
              <a:t>. </a:t>
            </a:r>
            <a:r>
              <a:rPr lang="ko-KR" altLang="en-US" dirty="0"/>
              <a:t>즉 라이트맵</a:t>
            </a:r>
            <a:r>
              <a:rPr lang="en-US" altLang="ko-KR" dirty="0"/>
              <a:t>(</a:t>
            </a:r>
            <a:r>
              <a:rPr lang="en-US" altLang="ko-KR" dirty="0" err="1"/>
              <a:t>Shadowmask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구워진</a:t>
            </a:r>
            <a:r>
              <a:rPr lang="ko-KR" altLang="en-US" dirty="0"/>
              <a:t> 조명이나 그림자는 이미 </a:t>
            </a:r>
            <a:r>
              <a:rPr lang="ko-KR" altLang="en-US" dirty="0" err="1"/>
              <a:t>텍스처화된</a:t>
            </a:r>
            <a:r>
              <a:rPr lang="ko-KR" altLang="en-US" dirty="0"/>
              <a:t> 이미지라 실시간 오브젝트에 아무런 영향을 끼치지 못하며</a:t>
            </a:r>
            <a:r>
              <a:rPr lang="en-US" altLang="ko-KR" dirty="0"/>
              <a:t>, </a:t>
            </a:r>
            <a:r>
              <a:rPr lang="ko-KR" altLang="en-US" dirty="0"/>
              <a:t>그 결과로 그림자 안에 있는 캐릭터가 어두워지지 않는다</a:t>
            </a:r>
            <a:r>
              <a:rPr lang="en-US" altLang="ko-KR" dirty="0"/>
              <a:t>.</a:t>
            </a:r>
          </a:p>
          <a:p>
            <a:pPr lvl="4"/>
            <a:r>
              <a:rPr lang="ko-KR" altLang="en-US" sz="1200" dirty="0"/>
              <a:t>후에 설명하는 라이트 </a:t>
            </a:r>
            <a:r>
              <a:rPr lang="ko-KR" altLang="en-US" sz="1200" dirty="0" err="1"/>
              <a:t>프로브로</a:t>
            </a:r>
            <a:r>
              <a:rPr lang="ko-KR" altLang="en-US" sz="1200" dirty="0"/>
              <a:t> 눈속임 가능</a:t>
            </a:r>
            <a:endParaRPr lang="en-US" altLang="ko-KR" sz="1200" dirty="0"/>
          </a:p>
          <a:p>
            <a:pPr lvl="4"/>
            <a:endParaRPr lang="en-US" altLang="ko-KR" sz="1200" dirty="0"/>
          </a:p>
          <a:p>
            <a:pPr lvl="4"/>
            <a:endParaRPr lang="en-US" altLang="ko-KR" sz="1200" dirty="0"/>
          </a:p>
          <a:p>
            <a:pPr lvl="3"/>
            <a:r>
              <a:rPr lang="en-US" altLang="ko-KR" sz="1600" dirty="0"/>
              <a:t>Distance </a:t>
            </a:r>
            <a:r>
              <a:rPr lang="en-US" altLang="ko-KR" sz="1600" dirty="0" err="1"/>
              <a:t>Shadowmask</a:t>
            </a:r>
            <a:r>
              <a:rPr lang="en-US" altLang="ko-KR" sz="1600" dirty="0"/>
              <a:t> </a:t>
            </a:r>
            <a:r>
              <a:rPr lang="ko-KR" altLang="en-US" sz="1600" dirty="0"/>
              <a:t>옵션</a:t>
            </a:r>
            <a:r>
              <a:rPr lang="en-US" altLang="ko-KR" sz="1600" dirty="0"/>
              <a:t> </a:t>
            </a:r>
            <a:r>
              <a:rPr lang="ko-KR" altLang="en-US" sz="1600" dirty="0"/>
              <a:t>가동하기</a:t>
            </a:r>
            <a:endParaRPr lang="en-US" altLang="ko-KR" sz="1600" dirty="0"/>
          </a:p>
          <a:p>
            <a:pPr lvl="4"/>
            <a:r>
              <a:rPr lang="en-US" altLang="ko-KR" sz="1200" dirty="0"/>
              <a:t>[Edit]- [Project Settings]</a:t>
            </a:r>
            <a:r>
              <a:rPr lang="ko-KR" altLang="en-US" sz="1200" dirty="0"/>
              <a:t>를 선택한다</a:t>
            </a:r>
            <a:r>
              <a:rPr lang="en-US" altLang="ko-KR" sz="1200" dirty="0"/>
              <a:t>.</a:t>
            </a:r>
          </a:p>
          <a:p>
            <a:pPr lvl="4"/>
            <a:r>
              <a:rPr lang="en-US" altLang="ko-KR" sz="1200" dirty="0"/>
              <a:t>Quality</a:t>
            </a:r>
            <a:r>
              <a:rPr lang="ko-KR" altLang="en-US" sz="1200" dirty="0"/>
              <a:t>의 </a:t>
            </a:r>
            <a:r>
              <a:rPr lang="en-US" altLang="ko-KR" sz="1200" dirty="0"/>
              <a:t>Shadows </a:t>
            </a:r>
            <a:r>
              <a:rPr lang="ko-KR" altLang="en-US" sz="1200" dirty="0"/>
              <a:t>부분에서</a:t>
            </a:r>
            <a:br>
              <a:rPr lang="en-US" altLang="ko-KR" sz="1200" dirty="0"/>
            </a:br>
            <a:r>
              <a:rPr lang="en-US" altLang="ko-KR" sz="1200" dirty="0"/>
              <a:t>Distance </a:t>
            </a:r>
            <a:r>
              <a:rPr lang="en-US" altLang="ko-KR" sz="1200" dirty="0" err="1"/>
              <a:t>Shadowmask</a:t>
            </a:r>
            <a:r>
              <a:rPr lang="ko-KR" altLang="en-US" sz="1200" dirty="0"/>
              <a:t>를 선택한다</a:t>
            </a:r>
            <a:r>
              <a:rPr lang="en-US" altLang="ko-KR" sz="1200" dirty="0"/>
              <a:t>.</a:t>
            </a:r>
          </a:p>
          <a:p>
            <a:pPr lvl="4"/>
            <a:endParaRPr lang="en-US" altLang="ko-KR" sz="105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A3CC0A-237A-4AF4-88E2-64D845E5D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7" y="1028216"/>
            <a:ext cx="2462501" cy="24007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F07D1D-96C4-4AFD-B72E-6BB41DEB5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849" y="3562053"/>
            <a:ext cx="1452456" cy="31112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9DA51B7-C832-4C71-80BD-F699FA9D9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450" y="3933416"/>
            <a:ext cx="3080690" cy="273558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111A31-EED4-4314-85DD-E985B52065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8026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라이트맵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631504" y="1196752"/>
            <a:ext cx="8280920" cy="4104456"/>
          </a:xfrm>
        </p:spPr>
        <p:txBody>
          <a:bodyPr/>
          <a:lstStyle/>
          <a:p>
            <a:pPr lvl="1"/>
            <a:r>
              <a:rPr lang="en-US" altLang="ko-KR" dirty="0"/>
              <a:t>Distance </a:t>
            </a:r>
            <a:r>
              <a:rPr lang="en-US" altLang="ko-KR" dirty="0" err="1"/>
              <a:t>Shadowmask</a:t>
            </a:r>
            <a:endParaRPr lang="en-US" altLang="ko-KR" dirty="0"/>
          </a:p>
          <a:p>
            <a:pPr lvl="2"/>
            <a:r>
              <a:rPr lang="en-US" altLang="ko-KR" dirty="0"/>
              <a:t>Distance </a:t>
            </a:r>
            <a:r>
              <a:rPr lang="en-US" altLang="ko-KR" dirty="0" err="1"/>
              <a:t>Shadowmask</a:t>
            </a:r>
            <a:r>
              <a:rPr lang="ko-KR" altLang="en-US" dirty="0"/>
              <a:t>는 환경설정 에서 지정한 실시간 그림자의 거리 영역 내에서는 모든 물체가 실시간 그림자이고 </a:t>
            </a:r>
            <a:endParaRPr lang="en-US" altLang="ko-KR" dirty="0"/>
          </a:p>
          <a:p>
            <a:pPr lvl="2"/>
            <a:r>
              <a:rPr lang="ko-KR" altLang="en-US" dirty="0"/>
              <a:t>그 영역을 벗어 나면 </a:t>
            </a:r>
            <a:r>
              <a:rPr lang="en-US" altLang="ko-KR" dirty="0" err="1"/>
              <a:t>Shadowmask</a:t>
            </a:r>
            <a:r>
              <a:rPr lang="ko-KR" altLang="en-US" dirty="0"/>
              <a:t>가 작동하는 방식</a:t>
            </a:r>
            <a:r>
              <a:rPr lang="en-US" altLang="ko-KR" dirty="0"/>
              <a:t> </a:t>
            </a:r>
            <a:endParaRPr lang="en-US" altLang="ko-KR" sz="105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68F386-B617-42DD-8F7B-9862EEFF7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86" y="2708921"/>
            <a:ext cx="3827856" cy="317564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3B5F4D-4D70-43FA-8D4D-3904D37142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47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라이트맵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631504" y="1196752"/>
            <a:ext cx="8280920" cy="4104456"/>
          </a:xfrm>
        </p:spPr>
        <p:txBody>
          <a:bodyPr/>
          <a:lstStyle/>
          <a:p>
            <a:pPr lvl="1"/>
            <a:r>
              <a:rPr lang="en-US" altLang="ko-KR" dirty="0" err="1"/>
              <a:t>Shadowmask</a:t>
            </a:r>
            <a:endParaRPr lang="en-US" altLang="ko-KR" dirty="0"/>
          </a:p>
          <a:p>
            <a:pPr lvl="2"/>
            <a:r>
              <a:rPr lang="en-US" altLang="ko-KR" dirty="0"/>
              <a:t>Static</a:t>
            </a:r>
            <a:r>
              <a:rPr lang="ko-KR" altLang="en-US" dirty="0"/>
              <a:t> </a:t>
            </a:r>
            <a:r>
              <a:rPr lang="en-US" altLang="ko-KR" dirty="0"/>
              <a:t>Object</a:t>
            </a:r>
            <a:r>
              <a:rPr lang="ko-KR" altLang="en-US" dirty="0"/>
              <a:t> 는 실시간 그림자를 드리우지 못해서 </a:t>
            </a:r>
            <a:br>
              <a:rPr lang="en-US" altLang="ko-KR" dirty="0"/>
            </a:br>
            <a:r>
              <a:rPr lang="ko-KR" altLang="en-US" dirty="0"/>
              <a:t>어두운 부분에서도 그림자를 받지 못하는 동적 캐릭터</a:t>
            </a:r>
            <a:endParaRPr lang="en-US" altLang="ko-KR" sz="105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BEF3F0-0542-47EB-A39B-F870A5C71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968" y="2215244"/>
            <a:ext cx="3734004" cy="3075062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DE5023-06E4-40A2-BDEF-B65DD984B245}"/>
              </a:ext>
            </a:extLst>
          </p:cNvPr>
          <p:cNvSpPr/>
          <p:nvPr/>
        </p:nvSpPr>
        <p:spPr>
          <a:xfrm>
            <a:off x="6168008" y="4149081"/>
            <a:ext cx="4320480" cy="2524175"/>
          </a:xfrm>
          <a:prstGeom prst="roundRect">
            <a:avLst>
              <a:gd name="adj" fmla="val 47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즉 </a:t>
            </a:r>
            <a:r>
              <a:rPr lang="en-US" altLang="ko-KR" sz="1400" dirty="0"/>
              <a:t>Distance </a:t>
            </a:r>
            <a:r>
              <a:rPr lang="en-US" altLang="ko-KR" sz="1400" dirty="0" err="1"/>
              <a:t>Shadowmask</a:t>
            </a:r>
            <a:r>
              <a:rPr lang="en-US" altLang="ko-KR" sz="1400" dirty="0"/>
              <a:t> </a:t>
            </a:r>
            <a:r>
              <a:rPr lang="ko-KR" altLang="en-US" sz="1400" dirty="0"/>
              <a:t>옵션은 실시간 그림자의 거리 한계까지는 모든 오브젝트가 실시간 그림자를 사용하고</a:t>
            </a:r>
            <a:r>
              <a:rPr lang="en-US" altLang="ko-KR" sz="1400" dirty="0"/>
              <a:t>, </a:t>
            </a:r>
            <a:r>
              <a:rPr lang="ko-KR" altLang="en-US" sz="1400" dirty="0"/>
              <a:t>그 한계를 벗어나면 </a:t>
            </a:r>
            <a:r>
              <a:rPr lang="ko-KR" altLang="en-US" sz="1400" dirty="0" err="1"/>
              <a:t>구워진</a:t>
            </a:r>
            <a:r>
              <a:rPr lang="ko-KR" altLang="en-US" sz="1400" dirty="0"/>
              <a:t> </a:t>
            </a:r>
            <a:r>
              <a:rPr lang="en-US" altLang="ko-KR" sz="1400" dirty="0" err="1"/>
              <a:t>Shadowmask</a:t>
            </a:r>
            <a:r>
              <a:rPr lang="ko-KR" altLang="en-US" sz="1400" dirty="0"/>
              <a:t>를 사용한다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그러므로 사실상 가까운 거리는 </a:t>
            </a:r>
            <a:r>
              <a:rPr lang="en-US" altLang="ko-KR" sz="1400" dirty="0"/>
              <a:t>Baked Indirect</a:t>
            </a:r>
            <a:r>
              <a:rPr lang="ko-KR" altLang="en-US" sz="1400" dirty="0"/>
              <a:t>와 마찬가지로 최적화에 전혀 도움이 되지 않고 </a:t>
            </a:r>
            <a:r>
              <a:rPr lang="en-US" altLang="ko-KR" sz="1400" dirty="0"/>
              <a:t>GI </a:t>
            </a:r>
            <a:r>
              <a:rPr lang="ko-KR" altLang="en-US" sz="1400" dirty="0"/>
              <a:t>효과만 더해지며</a:t>
            </a:r>
            <a:r>
              <a:rPr lang="en-US" altLang="ko-KR" sz="1400" dirty="0"/>
              <a:t>, </a:t>
            </a:r>
            <a:r>
              <a:rPr lang="ko-KR" altLang="en-US" sz="1400" dirty="0"/>
              <a:t>실시간 그림자의 제한 영역을 벗어나는 부분에서는 </a:t>
            </a:r>
            <a:r>
              <a:rPr lang="en-US" altLang="ko-KR" sz="1400" dirty="0"/>
              <a:t>Subtractive</a:t>
            </a:r>
            <a:r>
              <a:rPr lang="ko-KR" altLang="en-US" sz="1400" dirty="0"/>
              <a:t>와 비슷한 효과를 내는 복합적인 옵션이라고 할 수 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0E1E20-C76F-4968-9D56-81B3FC3A94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879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실습하기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장 읽어 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625348-4903-49BD-B316-5EB849C4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81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실시간 조명 시스템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487488" y="1196753"/>
            <a:ext cx="9001000" cy="4198443"/>
          </a:xfrm>
        </p:spPr>
        <p:txBody>
          <a:bodyPr/>
          <a:lstStyle/>
          <a:p>
            <a:pPr lvl="1"/>
            <a:r>
              <a:rPr lang="ko-KR" altLang="en-US" dirty="0"/>
              <a:t>유니티 실시간 조명 시스템</a:t>
            </a:r>
            <a:endParaRPr lang="en-US" altLang="ko-KR" dirty="0"/>
          </a:p>
          <a:p>
            <a:pPr lvl="2"/>
            <a:r>
              <a:rPr lang="ko-KR" altLang="en-US" dirty="0" err="1"/>
              <a:t>디렉셔널</a:t>
            </a:r>
            <a:r>
              <a:rPr lang="en-US" altLang="ko-KR" dirty="0"/>
              <a:t>(directional)</a:t>
            </a:r>
            <a:r>
              <a:rPr lang="ko-KR" altLang="en-US" dirty="0"/>
              <a:t> 라이트</a:t>
            </a:r>
            <a:r>
              <a:rPr lang="en-US" altLang="ko-KR" dirty="0"/>
              <a:t>(light)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 err="1"/>
              <a:t>스팟</a:t>
            </a:r>
            <a:r>
              <a:rPr lang="en-US" altLang="ko-KR" dirty="0"/>
              <a:t>(spot)</a:t>
            </a:r>
            <a:r>
              <a:rPr lang="ko-KR" altLang="en-US" dirty="0"/>
              <a:t> 라이트</a:t>
            </a:r>
            <a:endParaRPr lang="en-US" altLang="ko-KR" dirty="0"/>
          </a:p>
          <a:p>
            <a:pPr lvl="2"/>
            <a:r>
              <a:rPr lang="ko-KR" altLang="en-US" dirty="0"/>
              <a:t>포인트</a:t>
            </a:r>
            <a:r>
              <a:rPr lang="en-US" altLang="ko-KR" dirty="0"/>
              <a:t>(point)</a:t>
            </a:r>
            <a:r>
              <a:rPr lang="ko-KR" altLang="en-US" dirty="0"/>
              <a:t> 라이트</a:t>
            </a:r>
            <a:endParaRPr lang="en-US" altLang="ko-KR" dirty="0"/>
          </a:p>
          <a:p>
            <a:pPr lvl="2"/>
            <a:r>
              <a:rPr lang="ko-KR" altLang="en-US" dirty="0" err="1"/>
              <a:t>면광원</a:t>
            </a:r>
            <a:r>
              <a:rPr lang="en-US" altLang="ko-KR" dirty="0"/>
              <a:t> (</a:t>
            </a:r>
            <a:r>
              <a:rPr lang="ko-KR" altLang="en-US" dirty="0"/>
              <a:t>실시간 조명 시스템이 아님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 err="1"/>
              <a:t>환경광</a:t>
            </a:r>
            <a:r>
              <a:rPr lang="en-US" altLang="ko-KR" dirty="0"/>
              <a:t>(ambient light)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1026" name="Picture 2" descr="Shaders in Unity — Effect of Point Lights | by Deshan Kalupahana | Medium">
            <a:extLst>
              <a:ext uri="{FF2B5EF4-FFF2-40B4-BE49-F238E27FC236}">
                <a16:creationId xmlns:a16="http://schemas.microsoft.com/office/drawing/2014/main" id="{66375B48-B8CD-4E82-B9E8-703F47182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21" y="3732220"/>
            <a:ext cx="4492638" cy="229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fLight | openFrameworks">
            <a:extLst>
              <a:ext uri="{FF2B5EF4-FFF2-40B4-BE49-F238E27FC236}">
                <a16:creationId xmlns:a16="http://schemas.microsoft.com/office/drawing/2014/main" id="{4ECEFD98-9448-4FBB-B086-D70ED2B89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62"/>
          <a:stretch/>
        </p:blipFill>
        <p:spPr bwMode="auto">
          <a:xfrm>
            <a:off x="6138597" y="1196753"/>
            <a:ext cx="2444964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FrameworksJp - ofLight">
            <a:extLst>
              <a:ext uri="{FF2B5EF4-FFF2-40B4-BE49-F238E27FC236}">
                <a16:creationId xmlns:a16="http://schemas.microsoft.com/office/drawing/2014/main" id="{34D97C80-DF4A-4170-94DA-759133F30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82"/>
          <a:stretch/>
        </p:blipFill>
        <p:spPr bwMode="auto">
          <a:xfrm>
            <a:off x="5663991" y="3792961"/>
            <a:ext cx="254655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1E27F-A98B-4444-A716-59E3985A4C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37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실시간 조명 시스템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487488" y="1196753"/>
            <a:ext cx="9001000" cy="2016224"/>
          </a:xfrm>
        </p:spPr>
        <p:txBody>
          <a:bodyPr/>
          <a:lstStyle/>
          <a:p>
            <a:pPr lvl="1"/>
            <a:r>
              <a:rPr lang="ko-KR" altLang="en-US" dirty="0" err="1"/>
              <a:t>디렉셔널</a:t>
            </a:r>
            <a:r>
              <a:rPr lang="ko-KR" altLang="en-US" dirty="0"/>
              <a:t> 라이트 </a:t>
            </a:r>
            <a:endParaRPr lang="en-US" altLang="ko-KR" dirty="0"/>
          </a:p>
          <a:p>
            <a:pPr lvl="2"/>
            <a:r>
              <a:rPr lang="ko-KR" altLang="en-US" dirty="0" err="1"/>
              <a:t>디렉셔널</a:t>
            </a:r>
            <a:r>
              <a:rPr lang="ko-KR" altLang="en-US" dirty="0"/>
              <a:t> 라이트는 멀리서 오는 큰 방향성 조명을 표현하는 데 사용한다</a:t>
            </a:r>
            <a:r>
              <a:rPr lang="en-US" altLang="ko-KR" dirty="0"/>
              <a:t>. </a:t>
            </a:r>
            <a:r>
              <a:rPr lang="ko-KR" altLang="en-US" dirty="0"/>
              <a:t>대표적인 예로 태양광을 들 수 있으며</a:t>
            </a:r>
            <a:r>
              <a:rPr lang="en-US" altLang="ko-KR" dirty="0"/>
              <a:t>, </a:t>
            </a:r>
            <a:r>
              <a:rPr lang="ko-KR" altLang="en-US" dirty="0"/>
              <a:t>그 특성상 위치는 상관이 없다</a:t>
            </a:r>
            <a:r>
              <a:rPr lang="en-US" altLang="ko-KR" dirty="0"/>
              <a:t>. </a:t>
            </a:r>
            <a:r>
              <a:rPr lang="ko-KR" altLang="en-US" dirty="0"/>
              <a:t>따라서 시작점도 끝점도 없고</a:t>
            </a:r>
            <a:r>
              <a:rPr lang="en-US" altLang="ko-KR" dirty="0"/>
              <a:t>, </a:t>
            </a:r>
            <a:r>
              <a:rPr lang="ko-KR" altLang="en-US" dirty="0"/>
              <a:t>거리가 아무리 멀어도 같은 밝기를 유지한다</a:t>
            </a:r>
            <a:endParaRPr lang="en-US" altLang="ko-KR" dirty="0"/>
          </a:p>
          <a:p>
            <a:pPr lvl="2"/>
            <a:r>
              <a:rPr lang="ko-KR" altLang="en-US" dirty="0" err="1"/>
              <a:t>디렉셔널</a:t>
            </a:r>
            <a:r>
              <a:rPr lang="ko-KR" altLang="en-US" dirty="0"/>
              <a:t> 라이트는 조명의 방향</a:t>
            </a:r>
            <a:r>
              <a:rPr lang="en-US" altLang="ko-KR" dirty="0"/>
              <a:t>, </a:t>
            </a:r>
            <a:r>
              <a:rPr lang="ko-KR" altLang="en-US" dirty="0"/>
              <a:t>강도</a:t>
            </a:r>
            <a:r>
              <a:rPr lang="en-US" altLang="ko-KR" dirty="0"/>
              <a:t>, </a:t>
            </a:r>
            <a:r>
              <a:rPr lang="ko-KR" altLang="en-US" dirty="0"/>
              <a:t>색상만을 제어할 수 있으며 강도</a:t>
            </a:r>
            <a:r>
              <a:rPr lang="en-US" altLang="ko-KR" dirty="0"/>
              <a:t>Intensity</a:t>
            </a:r>
            <a:r>
              <a:rPr lang="ko-KR" altLang="en-US" dirty="0"/>
              <a:t>와 색상</a:t>
            </a:r>
            <a:r>
              <a:rPr lang="en-US" altLang="ko-KR" dirty="0"/>
              <a:t>Color</a:t>
            </a:r>
            <a:r>
              <a:rPr lang="ko-KR" altLang="en-US" dirty="0"/>
              <a:t>은 </a:t>
            </a:r>
            <a:r>
              <a:rPr lang="en-US" altLang="ko-KR" dirty="0"/>
              <a:t>[Inspector] </a:t>
            </a:r>
            <a:r>
              <a:rPr lang="ko-KR" altLang="en-US" dirty="0"/>
              <a:t>창에서 조절한다</a:t>
            </a:r>
            <a:endParaRPr lang="en-US" altLang="ko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4F5BCF-C7D8-432C-9914-1F65A354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3855153"/>
            <a:ext cx="4355976" cy="2303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2F6EEE-F732-4F2D-BC99-A096233FB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2998511"/>
            <a:ext cx="2324980" cy="358844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E9DA6F-E05F-43BA-9080-8E39D5D2A6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699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실시간 조명 시스템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487488" y="1196753"/>
            <a:ext cx="9001000" cy="2016224"/>
          </a:xfrm>
        </p:spPr>
        <p:txBody>
          <a:bodyPr/>
          <a:lstStyle/>
          <a:p>
            <a:pPr lvl="1"/>
            <a:r>
              <a:rPr lang="ko-KR" altLang="en-US" dirty="0" err="1"/>
              <a:t>스팟</a:t>
            </a:r>
            <a:r>
              <a:rPr lang="ko-KR" altLang="en-US" dirty="0"/>
              <a:t> 라이트</a:t>
            </a:r>
            <a:endParaRPr lang="en-US" altLang="ko-KR" dirty="0"/>
          </a:p>
          <a:p>
            <a:pPr lvl="2"/>
            <a:r>
              <a:rPr lang="ko-KR" altLang="en-US" dirty="0" err="1"/>
              <a:t>스팟</a:t>
            </a:r>
            <a:r>
              <a:rPr lang="ko-KR" altLang="en-US" dirty="0"/>
              <a:t> 라이트는 손전등</a:t>
            </a:r>
            <a:r>
              <a:rPr lang="en-US" altLang="ko-KR" dirty="0"/>
              <a:t>, </a:t>
            </a:r>
            <a:r>
              <a:rPr lang="ko-KR" altLang="en-US" dirty="0"/>
              <a:t>전등갓</a:t>
            </a:r>
            <a:r>
              <a:rPr lang="en-US" altLang="ko-KR" dirty="0"/>
              <a:t>, </a:t>
            </a:r>
            <a:r>
              <a:rPr lang="ko-KR" altLang="en-US" dirty="0"/>
              <a:t>자동차 헤드라이트 등 현실에서 방향이 제어된 조명을 표현하는 데 주로 쓰인다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err="1"/>
              <a:t>스팟</a:t>
            </a:r>
            <a:r>
              <a:rPr lang="ko-KR" altLang="en-US" dirty="0"/>
              <a:t> 라이트는 </a:t>
            </a:r>
            <a:r>
              <a:rPr lang="en-US" altLang="ko-KR" dirty="0"/>
              <a:t>[Inspector] </a:t>
            </a:r>
            <a:r>
              <a:rPr lang="ko-KR" altLang="en-US" dirty="0"/>
              <a:t>창에서 조명의 강도</a:t>
            </a:r>
            <a:r>
              <a:rPr lang="en-US" altLang="ko-KR" dirty="0"/>
              <a:t>Intensity, </a:t>
            </a:r>
            <a:r>
              <a:rPr lang="ko-KR" altLang="en-US" dirty="0"/>
              <a:t>색상</a:t>
            </a:r>
            <a:r>
              <a:rPr lang="en-US" altLang="ko-KR" dirty="0"/>
              <a:t>Color, </a:t>
            </a:r>
            <a:r>
              <a:rPr lang="ko-KR" altLang="en-US" dirty="0"/>
              <a:t>거리</a:t>
            </a:r>
            <a:r>
              <a:rPr lang="en-US" altLang="ko-KR" dirty="0"/>
              <a:t>Range, </a:t>
            </a:r>
            <a:r>
              <a:rPr lang="ko-KR" altLang="en-US" dirty="0"/>
              <a:t>각도</a:t>
            </a:r>
            <a:r>
              <a:rPr lang="en-US" altLang="ko-KR" dirty="0"/>
              <a:t>Spot Angle</a:t>
            </a:r>
            <a:r>
              <a:rPr lang="ko-KR" altLang="en-US" dirty="0"/>
              <a:t>를 조절할 수 있다</a:t>
            </a:r>
            <a:r>
              <a:rPr lang="en-US" altLang="ko-KR" dirty="0"/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BE3076-C230-4BED-92AC-EF1407133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3573016"/>
            <a:ext cx="5865914" cy="25202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50F09F-AA13-4BAB-820E-2350298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656" y="2696247"/>
            <a:ext cx="2207776" cy="388218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2960ED-AAA7-4D23-A8A9-826D23EA75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1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실시간 조명 시스템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487488" y="1196753"/>
            <a:ext cx="9001000" cy="2016224"/>
          </a:xfrm>
        </p:spPr>
        <p:txBody>
          <a:bodyPr/>
          <a:lstStyle/>
          <a:p>
            <a:pPr lvl="1"/>
            <a:r>
              <a:rPr lang="ko-KR" altLang="en-US" dirty="0"/>
              <a:t>포인트 라이트</a:t>
            </a:r>
            <a:endParaRPr lang="en-US" altLang="ko-KR" dirty="0"/>
          </a:p>
          <a:p>
            <a:pPr lvl="2"/>
            <a:r>
              <a:rPr lang="ko-KR" altLang="en-US" dirty="0" err="1"/>
              <a:t>점광원이라고도</a:t>
            </a:r>
            <a:r>
              <a:rPr lang="ko-KR" altLang="en-US" dirty="0"/>
              <a:t> 불리는 포인트 라이트는 일정 영역을 밝히는 데 유용한 원형 모양의 광원으로 다양한 곳에 사용할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포인트 라이트는 </a:t>
            </a:r>
            <a:r>
              <a:rPr lang="en-US" altLang="ko-KR" dirty="0"/>
              <a:t>[Inspector] </a:t>
            </a:r>
            <a:r>
              <a:rPr lang="ko-KR" altLang="en-US" dirty="0"/>
              <a:t>창에서 조명의 강도</a:t>
            </a:r>
            <a:r>
              <a:rPr lang="en-US" altLang="ko-KR" dirty="0"/>
              <a:t>Intensity, </a:t>
            </a:r>
            <a:r>
              <a:rPr lang="ko-KR" altLang="en-US" dirty="0"/>
              <a:t>색상</a:t>
            </a:r>
            <a:r>
              <a:rPr lang="en-US" altLang="ko-KR" dirty="0"/>
              <a:t>Color, </a:t>
            </a:r>
            <a:r>
              <a:rPr lang="ko-KR" altLang="en-US" dirty="0"/>
              <a:t>거리</a:t>
            </a:r>
            <a:r>
              <a:rPr lang="en-US" altLang="ko-KR" dirty="0"/>
              <a:t>Range</a:t>
            </a:r>
            <a:r>
              <a:rPr lang="ko-KR" altLang="en-US" dirty="0"/>
              <a:t>를 조절할 수 있다</a:t>
            </a:r>
            <a:r>
              <a:rPr lang="en-US" altLang="ko-KR" dirty="0"/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661113-C7FB-4075-AF01-3390C6BDC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618" y="3645692"/>
            <a:ext cx="5973570" cy="25565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1ECF2E-C47A-45A5-A98C-D313F2E0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1" y="2568799"/>
            <a:ext cx="2358295" cy="39643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EA7508-3F3F-489B-8050-1D760C00DDB3}"/>
              </a:ext>
            </a:extLst>
          </p:cNvPr>
          <p:cNvSpPr txBox="1"/>
          <p:nvPr/>
        </p:nvSpPr>
        <p:spPr>
          <a:xfrm>
            <a:off x="3789948" y="3356628"/>
            <a:ext cx="4612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-apple-system"/>
              </a:rPr>
              <a:t>게임 제작으로 배우는 유니티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E6E4C1-2B63-4CF5-B3F3-CBE104BFDE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687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3563</TotalTime>
  <Words>2930</Words>
  <Application>Microsoft Office PowerPoint</Application>
  <PresentationFormat>와이드스크린</PresentationFormat>
  <Paragraphs>400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3" baseType="lpstr">
      <vt:lpstr>-apple-system</vt:lpstr>
      <vt:lpstr>맑은 고딕</vt:lpstr>
      <vt:lpstr>Arial</vt:lpstr>
      <vt:lpstr>Wingdings</vt:lpstr>
      <vt:lpstr>Office 테마</vt:lpstr>
      <vt:lpstr>게임엔진1 제4주</vt:lpstr>
      <vt:lpstr>Chapter 04. 조명과 그림자, 라이트맵</vt:lpstr>
      <vt:lpstr>PowerPoint 프레젠테이션</vt:lpstr>
      <vt:lpstr>PowerPoint 프레젠테이션</vt:lpstr>
      <vt:lpstr>01. 유니티 실시간 조명 시스템 </vt:lpstr>
      <vt:lpstr>01. 유니티 실시간 조명 시스템 </vt:lpstr>
      <vt:lpstr>01. 유니티 실시간 조명 시스템 </vt:lpstr>
      <vt:lpstr>01. 유니티 실시간 조명 시스템 </vt:lpstr>
      <vt:lpstr>01. 유니티 실시간 조명 시스템 </vt:lpstr>
      <vt:lpstr>01. 유니티 실시간 조명 시스템 </vt:lpstr>
      <vt:lpstr>01. 유니티 실시간 조명 시스템 </vt:lpstr>
      <vt:lpstr>01. 유니티 실시간 조명 시스템 </vt:lpstr>
      <vt:lpstr>01. 유니티 실시간 조명 시스템 </vt:lpstr>
      <vt:lpstr>01. 유니티 실시간 조명 시스템 </vt:lpstr>
      <vt:lpstr>02. 유니티 실시간 그림자 시스템</vt:lpstr>
      <vt:lpstr>02. 유니티 실시간 그림자 시스템</vt:lpstr>
      <vt:lpstr>02. 유니티 실시간 그림자 시스템</vt:lpstr>
      <vt:lpstr>02. 유니티 실시간 그림자 시스템</vt:lpstr>
      <vt:lpstr>02. 유니티 실시간 그림자 시스템</vt:lpstr>
      <vt:lpstr>02. 유니티 실시간 그림자 시스템</vt:lpstr>
      <vt:lpstr>02. 유니티 실시간 그림자 시스템</vt:lpstr>
      <vt:lpstr>02. 유니티 실시간 그림자 시스템</vt:lpstr>
      <vt:lpstr>03. 렌더링 패스</vt:lpstr>
      <vt:lpstr>03. 렌더링 패스</vt:lpstr>
      <vt:lpstr>03. 렌더링 패스</vt:lpstr>
      <vt:lpstr>03. 렌더링 패스</vt:lpstr>
      <vt:lpstr>03. 렌더링 패스</vt:lpstr>
      <vt:lpstr>03. 렌더링 패스</vt:lpstr>
      <vt:lpstr>03. 렌더링 패스</vt:lpstr>
      <vt:lpstr>03. 렌더링 패스</vt:lpstr>
      <vt:lpstr>03. 렌더링 패스</vt:lpstr>
      <vt:lpstr>03. 렌더링 패스</vt:lpstr>
      <vt:lpstr>03. 렌더링 패스</vt:lpstr>
      <vt:lpstr>03. 렌더링 패스</vt:lpstr>
      <vt:lpstr>렌더링</vt:lpstr>
      <vt:lpstr>04. 라이트맵</vt:lpstr>
      <vt:lpstr>04. 라이트맵</vt:lpstr>
      <vt:lpstr>04. 라이트맵</vt:lpstr>
      <vt:lpstr>04. 라이트맵</vt:lpstr>
      <vt:lpstr>04. 라이트맵</vt:lpstr>
      <vt:lpstr>04. 라이트맵</vt:lpstr>
      <vt:lpstr>04. 라이트맵</vt:lpstr>
      <vt:lpstr>04. 라이트맵</vt:lpstr>
      <vt:lpstr>04. 라이트맵</vt:lpstr>
      <vt:lpstr>04. 라이트맵</vt:lpstr>
      <vt:lpstr>04. 라이트맵</vt:lpstr>
      <vt:lpstr>04. 라이트맵</vt:lpstr>
      <vt:lpstr>04. 라이트맵</vt:lpstr>
      <vt:lpstr>04. 라이트맵</vt:lpstr>
      <vt:lpstr>04. 라이트맵</vt:lpstr>
      <vt:lpstr>04. 라이트맵</vt:lpstr>
      <vt:lpstr>04. 라이트맵</vt:lpstr>
      <vt:lpstr>04. 라이트맵</vt:lpstr>
      <vt:lpstr>04. 라이트맵</vt:lpstr>
      <vt:lpstr>04. 라이트맵</vt:lpstr>
      <vt:lpstr>04. 라이트맵</vt:lpstr>
      <vt:lpstr>04. 라이트맵</vt:lpstr>
      <vt:lpstr>할일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기초C언어 제1주</dc:title>
  <dc:creator>hwlee</dc:creator>
  <cp:lastModifiedBy>이형원</cp:lastModifiedBy>
  <cp:revision>72</cp:revision>
  <cp:lastPrinted>2017-02-13T22:50:26Z</cp:lastPrinted>
  <dcterms:created xsi:type="dcterms:W3CDTF">2015-05-15T08:43:14Z</dcterms:created>
  <dcterms:modified xsi:type="dcterms:W3CDTF">2023-03-26T21:53:45Z</dcterms:modified>
</cp:coreProperties>
</file>